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numizmat.ru/secret/2007/06/27/secret_3817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castlemania.ru/srednevekovie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napoli1.com/publ/italija_leto_2012/dostoprimechatelnosti_italii_zamok_orsini/12-1-0-82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school.xvatit.com/index.php?title=%D0%A4%D0%B0%D0%B9%D0%BB:Ist10_polnuroki_t13-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i-r-p.ru/page/stream-event/index-16478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murad-magomedov.livejournal.com/30499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lemill.net/lemill-server/content/exercises/kultura-srednevekovya-arhitektur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&#1101;&#1087;&#1086;&#1093;&#1080;-&#1082;&#1091;&#1083;&#1100;&#1090;&#1091;&#1088;&#1099;.&#1088;&#1092;/?p=5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blog.flickr.net/en/2009/12/27/its-istanbul-not-constantinopl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worldsculture.ru/vostochnie-narodnosti/konstantinopol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old-picture.com/europe/Constantinople-Kara-Kevi-bridge-Galata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400800" cy="1824038"/>
          </a:xfrm>
        </p:spPr>
        <p:txBody>
          <a:bodyPr/>
          <a:lstStyle/>
          <a:p>
            <a:r>
              <a:rPr lang="ru-RU" dirty="0" smtClean="0"/>
              <a:t>Подготовила</a:t>
            </a:r>
          </a:p>
          <a:p>
            <a:r>
              <a:rPr lang="ru-RU" dirty="0" smtClean="0"/>
              <a:t>Дорогова Анастасия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8229600" cy="1828800"/>
          </a:xfrm>
        </p:spPr>
        <p:txBody>
          <a:bodyPr>
            <a:normAutofit/>
          </a:bodyPr>
          <a:lstStyle/>
          <a:p>
            <a:r>
              <a:rPr lang="ru-RU" dirty="0" smtClean="0"/>
              <a:t>Раннефеодальные империи в Европе и их </a:t>
            </a:r>
            <a:r>
              <a:rPr lang="ru-RU" dirty="0" smtClean="0"/>
              <a:t>распад</a:t>
            </a:r>
            <a:endParaRPr lang="ru-RU" dirty="0"/>
          </a:p>
        </p:txBody>
      </p:sp>
      <p:pic>
        <p:nvPicPr>
          <p:cNvPr id="13318" name="Picture 6" descr="http://numizmat.ru/netcat_files/Image/XGetDBPicServle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57628"/>
            <a:ext cx="3151081" cy="2300290"/>
          </a:xfrm>
          <a:prstGeom prst="rect">
            <a:avLst/>
          </a:prstGeom>
          <a:noFill/>
        </p:spPr>
      </p:pic>
      <p:pic>
        <p:nvPicPr>
          <p:cNvPr id="13320" name="Picture 8" descr="http://www.castlemania.ru/sredn/neuschwanstein%20from%201zsmh.dragon.cz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928934"/>
            <a:ext cx="235031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hollander.ru/data/files/4b/7e3e790841721ae3ccaa7d9782d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439519" cy="6102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4355976" cy="511256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i="1" dirty="0" smtClean="0"/>
              <a:t>         Период Средневековья - это довольно длительный исторический период, чрезвычайно насыщенный событиями в культурной жизни человечества. </a:t>
            </a:r>
            <a:r>
              <a:rPr lang="ru-RU" b="1" i="1" dirty="0" smtClean="0"/>
              <a:t>Термин "Средние века"</a:t>
            </a:r>
            <a:r>
              <a:rPr lang="ru-RU" i="1" dirty="0" smtClean="0"/>
              <a:t> возникает в Италии XV-XVI вв. Некоторые итальянские гуманисты под этим термином понимали период глубокого упадка европейской культуры, религиозного фанатизма, подавления свободы личности. Культурное наследие Средневековья заняла важное место в истории человечества и отразилась на развитии прежде всего гуманитарной культуры (философии, религии, права, литературы и искусства), а также, в несколько меньшей степени, естественных наук и техники. </a:t>
            </a:r>
          </a:p>
          <a:p>
            <a:endParaRPr lang="ru-RU" dirty="0"/>
          </a:p>
        </p:txBody>
      </p:sp>
      <p:pic>
        <p:nvPicPr>
          <p:cNvPr id="14340" name="Picture 4" descr="http://i082.radikal.ru/1208/da/f1a438bc4e0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73016"/>
            <a:ext cx="4400312" cy="2928958"/>
          </a:xfrm>
          <a:prstGeom prst="rect">
            <a:avLst/>
          </a:prstGeom>
          <a:noFill/>
        </p:spPr>
      </p:pic>
      <p:pic>
        <p:nvPicPr>
          <p:cNvPr id="14342" name="Picture 6" descr="Константинополь">
            <a:hlinkClick r:id="rId4" tooltip="Константинополь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87747"/>
            <a:ext cx="2372685" cy="3141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357166"/>
            <a:ext cx="9215502" cy="164307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             При этом несомненна близость и разносторонняя взаимодействие, при сохранении своеобразия и самобытности, характеризует именно западноевропейское, византийское и исламское Средневековье, то есть культуры Средиземноморского ареала. Сегодня стало ясно, что немаловажно рассматривать западное Средневековье под углом влияний византийской и исламской культур, поскольку эти влияния в итоге дали толчок началу Возрождения в Западной Европе. </a:t>
            </a:r>
            <a:endParaRPr lang="ru-RU" dirty="0"/>
          </a:p>
        </p:txBody>
      </p:sp>
      <p:pic>
        <p:nvPicPr>
          <p:cNvPr id="15362" name="Picture 2" descr="http://www.i-r-p.ru/files/files4/4727658b805818.9901033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86058"/>
            <a:ext cx="3643338" cy="3525177"/>
          </a:xfrm>
          <a:prstGeom prst="rect">
            <a:avLst/>
          </a:prstGeom>
          <a:noFill/>
        </p:spPr>
      </p:pic>
      <p:pic>
        <p:nvPicPr>
          <p:cNvPr id="15364" name="Picture 4" descr="http://pics.livejournal.com/murad_magomedov/pic/0005r47k/s640x48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2357430"/>
            <a:ext cx="2741433" cy="394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14356"/>
            <a:ext cx="8715436" cy="21431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i="1" dirty="0" smtClean="0"/>
              <a:t>        Раннее Средневековье представляет собой своеобразную переходную культурную эпоху, когда старые античные традиции остаются еще весьма ощутимыми, тогда как новые процессы активно набирают силу. Процессы зарождения и развития культуры Средневековья обусловливались взаимодействием </a:t>
            </a:r>
            <a:r>
              <a:rPr lang="ru-RU" b="1" i="1" dirty="0" smtClean="0"/>
              <a:t>трех определяющих факторов</a:t>
            </a:r>
            <a:r>
              <a:rPr lang="ru-RU" i="1" dirty="0" smtClean="0"/>
              <a:t>, которые имеют разное происхождение, но выступили в плотном взаимосвязи: </a:t>
            </a:r>
          </a:p>
          <a:p>
            <a:pPr>
              <a:buNone/>
            </a:pPr>
            <a:r>
              <a:rPr lang="ru-RU" i="1" dirty="0" smtClean="0"/>
              <a:t>       1) культурная эволюция позднеантичного мира; </a:t>
            </a:r>
          </a:p>
          <a:p>
            <a:pPr>
              <a:buNone/>
            </a:pPr>
            <a:r>
              <a:rPr lang="ru-RU" i="1" dirty="0" smtClean="0"/>
              <a:t>       2) традиции народной культуры "варваров"; </a:t>
            </a:r>
          </a:p>
          <a:p>
            <a:pPr>
              <a:buNone/>
            </a:pPr>
            <a:r>
              <a:rPr lang="ru-RU" i="1" dirty="0" smtClean="0"/>
              <a:t>       3) христианская религия. </a:t>
            </a:r>
          </a:p>
          <a:p>
            <a:endParaRPr lang="ru-RU" dirty="0"/>
          </a:p>
        </p:txBody>
      </p:sp>
      <p:pic>
        <p:nvPicPr>
          <p:cNvPr id="28674" name="Picture 2" descr="http://lemill.net/content/pieces/uppiece.2010-02-26.4723932623/image_lar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08920"/>
            <a:ext cx="4762500" cy="3714751"/>
          </a:xfrm>
          <a:prstGeom prst="rect">
            <a:avLst/>
          </a:prstGeom>
          <a:noFill/>
        </p:spPr>
      </p:pic>
      <p:pic>
        <p:nvPicPr>
          <p:cNvPr id="28676" name="Picture 4" descr="http://img1.liveinternet.ru/images/attach/b/2/22/428/22428126_Spain_20060423_0239_Burgo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708920"/>
            <a:ext cx="2786084" cy="3714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751344"/>
            <a:ext cx="8286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                                                  Становлению своеобразного культурного кода Средневековья предшествовали поиски культурных деятелей поздней античности прежде всего в идеологической сфере, поскольку кризис античного мира осознавалась в первую очередь как идейный. Прямым следствием этих поисков стало введение христианства как разрешенной религии в империи (Миланский эдикты 313 г.) и основания императором Константином в 324 г. Константинополь - так называемого Нового Рима. В 330 г. Константинополь становится резиденцией императора, вновь сосредоточил всю власть в одних руках, а когда умер император Феодосий, Запад и Восток ушли в своем развитии взаимосвязанными, но чем дальше, тем все более разрозненных путями. </a:t>
            </a:r>
            <a:endParaRPr lang="ru-RU" sz="1400" i="1" dirty="0"/>
          </a:p>
        </p:txBody>
      </p:sp>
      <p:pic>
        <p:nvPicPr>
          <p:cNvPr id="6" name="Picture 2" descr="http://farm3.static.flickr.com/2777/4211230790_7df29fa30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70940"/>
            <a:ext cx="4214842" cy="3085265"/>
          </a:xfrm>
          <a:prstGeom prst="rect">
            <a:avLst/>
          </a:prstGeom>
          <a:noFill/>
        </p:spPr>
      </p:pic>
      <p:pic>
        <p:nvPicPr>
          <p:cNvPr id="29700" name="Picture 4" descr="http://www.worldsculture.ru/images/stories/ph0525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143248"/>
            <a:ext cx="4020938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6143644"/>
            <a:ext cx="8229600" cy="4514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Константинополь</a:t>
            </a:r>
            <a:endParaRPr lang="ru-RU" dirty="0"/>
          </a:p>
        </p:txBody>
      </p:sp>
      <p:pic>
        <p:nvPicPr>
          <p:cNvPr id="5" name="Picture 2" descr="http://www.old-picture.com/europe/pictures/Constantinople-Kara-Kev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928670"/>
            <a:ext cx="6929486" cy="505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201622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 smtClean="0"/>
          </a:p>
          <a:p>
            <a:pPr>
              <a:buNone/>
            </a:pPr>
            <a:r>
              <a:rPr lang="ru-RU" b="1" i="1" dirty="0" smtClean="0"/>
              <a:t>                                          Особенности феодальных отношений</a:t>
            </a:r>
          </a:p>
          <a:p>
            <a:pPr>
              <a:buNone/>
            </a:pPr>
            <a:r>
              <a:rPr lang="ru-RU" i="1" dirty="0" smtClean="0"/>
              <a:t>            В середине первого тысячелетия новой эры в хозяйстве тогдашних обществ состоялись кардинальные изменения, обусловленные появлением и развитием новых отношений, которые в научной литературе получили общее название феодализм, или аграрное общество. Феодальные отношения развивались одновременно почти во всех странах Евразии.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 descr="http://os1.i.ua/3/1/8275558_48dd5b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2708920"/>
            <a:ext cx="3360373" cy="2520280"/>
          </a:xfrm>
          <a:prstGeom prst="rect">
            <a:avLst/>
          </a:prstGeom>
          <a:noFill/>
        </p:spPr>
      </p:pic>
      <p:pic>
        <p:nvPicPr>
          <p:cNvPr id="13316" name="Picture 4" descr="http://photo.qip.ru/photo/lugerovski.photofile/151095763/xlarge/1726267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36912"/>
            <a:ext cx="4318646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404664"/>
            <a:ext cx="3754760" cy="61926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         В историографии феодальное хозяйство характеризуется такими общими признаками: противоречия между мелким крестьянским производством и большой собственностью на землю; монополия феодалов на землю, которая заключалась в принципе "нет земли без сеньора"; условный характер земельной собственности, связанный с военной службой, наличие вассально -сеньориальной системы; внеэкономическое принуждение, личная зависимость крестьянина от землевладельца; наличие ренты (натуральная, отборочная и денежная) господство натурального хозяйства, при котором продукты труда использовались для удовлетворения собственных потребностей производителя, второстепенная роль обмена.</a:t>
            </a:r>
            <a:endParaRPr lang="ru-RU" dirty="0"/>
          </a:p>
        </p:txBody>
      </p:sp>
      <p:pic>
        <p:nvPicPr>
          <p:cNvPr id="22534" name="Picture 6" descr="http://www.reforms-alexander2.narod.ru/images/reforms/13_uslov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8099" y="3284985"/>
            <a:ext cx="4660797" cy="3168352"/>
          </a:xfrm>
          <a:prstGeom prst="rect">
            <a:avLst/>
          </a:prstGeom>
          <a:noFill/>
        </p:spPr>
      </p:pic>
      <p:pic>
        <p:nvPicPr>
          <p:cNvPr id="22536" name="Picture 8" descr="http://www.kipar.org/period-galleries/engravings/1660/nobleman_peas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2656"/>
            <a:ext cx="2632450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i="1" dirty="0" smtClean="0"/>
              <a:t>            В западноевропейских странах феодализм прошел три этапа развития. Первый этап (V - X вв.) - Период генезиса (становления) феодализма, времени возникновения феодального землевладения и государств феодального типа. Второй этап (XI - XV вв.) - Период утверждения феодальных отношений, развития феодальных городов, зарождение товарного производства, эпоха феодальной раздробленности и формирования абсолютистских монархий. Третий этап (конец XV - первая половина XVII в.) - Период разложения феодальных отношений, интенсивного развития товарного производства, укрепление экономических связей между регионами и странами, возникновение мануфактурного производства. </a:t>
            </a:r>
          </a:p>
          <a:p>
            <a:pPr>
              <a:buNone/>
            </a:pPr>
            <a:r>
              <a:rPr lang="ru-RU" i="1" dirty="0" smtClean="0"/>
              <a:t>              Процесс становления феодального хозяйства ярко прослеживается на примере Франкского королевства (VI - X вв.). Франки, что представляли собой племенной союз - объединение нескольких германских племен, делились на две группы: салических франков, живших на территории нижнего Рейна, и ринуарських франков, живших южнее, на берегах Рейна и Мааса. </a:t>
            </a:r>
          </a:p>
          <a:p>
            <a:pPr>
              <a:buNone/>
            </a:pPr>
            <a:r>
              <a:rPr lang="ru-RU" i="1" dirty="0" smtClean="0"/>
              <a:t>                 Франкское общество начале VI в. уже не составляло единого целого, а делилось на несколько социальных слоев. Преимущественно его составляли свободные франкские крестьяне, жившие соседскими общинами, сохраняли многочисленные пережитки родового строя и пользовались еще довольно значительными правами. Вместе с тем уже сложилась прослойка новой служилой знати (ближайшего окружения короля), которая пришла на смену старой родовой элите. Постепенно новая знать превратилась в класс крупных земельных собственников, поскольку именно она получала захваченные земли на правах частной собственности. Третьим слоем были полусвободные литы и вольноотпущенники - бывшие рабы, отпущенные на волю. Они были не собственниками, а держателями небольших земельных наделов, и по своему положению приближались к крепостным.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109</TotalTime>
  <Words>703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Раннефеодальные империи в Европе и их распад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Раннефеодальные империи в Европе и их распад.</dc:title>
  <dc:creator>Дороговы</dc:creator>
  <cp:lastModifiedBy>Ольга</cp:lastModifiedBy>
  <cp:revision>15</cp:revision>
  <dcterms:created xsi:type="dcterms:W3CDTF">2012-09-11T11:42:21Z</dcterms:created>
  <dcterms:modified xsi:type="dcterms:W3CDTF">2016-01-25T15:08:49Z</dcterms:modified>
</cp:coreProperties>
</file>