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65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628800"/>
            <a:ext cx="3923927" cy="1461765"/>
          </a:xfrm>
        </p:spPr>
        <p:txBody>
          <a:bodyPr>
            <a:normAutofit/>
          </a:bodyPr>
          <a:lstStyle/>
          <a:p>
            <a:r>
              <a:rPr lang="ru-RU" sz="6000" i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МИР ЗВЁЗД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143248"/>
            <a:ext cx="7015163" cy="309406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«Послушайте!</a:t>
            </a:r>
          </a:p>
          <a:p>
            <a:pPr algn="l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Ведь если звезды зажигают –</a:t>
            </a:r>
          </a:p>
          <a:p>
            <a:pPr algn="l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значит – это кому-нибудь нужно?</a:t>
            </a:r>
          </a:p>
          <a:p>
            <a:pPr algn="l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Значит – это необходимо,</a:t>
            </a:r>
          </a:p>
          <a:p>
            <a:pPr algn="l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чтобы каждый вечер над крышами</a:t>
            </a:r>
          </a:p>
          <a:p>
            <a:pPr algn="l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загоралась хоть одна звезда</a:t>
            </a:r>
            <a:r>
              <a:rPr lang="ru-RU" sz="2400" b="1" dirty="0" smtClean="0">
                <a:latin typeface="Calibri" pitchFamily="34" charset="0"/>
              </a:rPr>
              <a:t>?!»</a:t>
            </a:r>
          </a:p>
          <a:p>
            <a:pPr algn="l">
              <a:lnSpc>
                <a:spcPct val="80000"/>
              </a:lnSpc>
            </a:pPr>
            <a:endParaRPr lang="ru-RU" sz="2400" b="1" dirty="0">
              <a:latin typeface="Calibri" pitchFamily="34" charset="0"/>
            </a:endParaRPr>
          </a:p>
          <a:p>
            <a:pPr algn="l">
              <a:lnSpc>
                <a:spcPct val="80000"/>
              </a:lnSpc>
            </a:pPr>
            <a:r>
              <a:rPr lang="ru-RU" sz="2400" dirty="0">
                <a:latin typeface="Calibri" pitchFamily="34" charset="0"/>
              </a:rPr>
              <a:t>                                 </a:t>
            </a:r>
            <a:r>
              <a:rPr lang="ru-RU" sz="2400" dirty="0" smtClean="0">
                <a:latin typeface="Calibri" pitchFamily="34" charset="0"/>
              </a:rPr>
              <a:t>  </a:t>
            </a:r>
            <a:r>
              <a:rPr lang="ru-RU" sz="2400" b="1" i="1" dirty="0">
                <a:latin typeface="Calibri" pitchFamily="34" charset="0"/>
              </a:rPr>
              <a:t>В.В. Маяковский</a:t>
            </a:r>
          </a:p>
        </p:txBody>
      </p:sp>
      <p:pic>
        <p:nvPicPr>
          <p:cNvPr id="35845" name="Picture 5" descr="D. F. Y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9384" y="-47625"/>
            <a:ext cx="5544616" cy="6905625"/>
          </a:xfrm>
          <a:prstGeom prst="rect">
            <a:avLst/>
          </a:prstGeom>
          <a:noFill/>
        </p:spPr>
      </p:pic>
      <p:pic>
        <p:nvPicPr>
          <p:cNvPr id="7" name="Picture 5" descr="D. F. Y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4928" y="2636912"/>
            <a:ext cx="3550712" cy="44222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747" y="423883"/>
            <a:ext cx="264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Автор: Ирина Векшина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96752"/>
          </a:xfrm>
        </p:spPr>
        <p:txBody>
          <a:bodyPr/>
          <a:lstStyle/>
          <a:p>
            <a:pPr algn="ctr"/>
            <a:r>
              <a:rPr lang="ru-RU" b="1" i="1" dirty="0">
                <a:latin typeface="Calibri" pitchFamily="34" charset="0"/>
              </a:rPr>
              <a:t>КОЛИЧЕСТВО ЗВЁЗД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557338"/>
            <a:ext cx="4967288" cy="5029200"/>
          </a:xfrm>
        </p:spPr>
        <p:txBody>
          <a:bodyPr/>
          <a:lstStyle/>
          <a:p>
            <a:r>
              <a:rPr lang="ru-RU" sz="2800" dirty="0">
                <a:latin typeface="Calibri" pitchFamily="34" charset="0"/>
              </a:rPr>
              <a:t>Невооружённым глазом люди могут увидеть примерно 6 000 звёзд.</a:t>
            </a:r>
          </a:p>
          <a:p>
            <a:endParaRPr lang="ru-RU" sz="2400" dirty="0">
              <a:latin typeface="Calibri" pitchFamily="34" charset="0"/>
            </a:endParaRPr>
          </a:p>
          <a:p>
            <a:pPr>
              <a:buFontTx/>
              <a:buNone/>
            </a:pPr>
            <a:endParaRPr lang="ru-RU" sz="24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В бинокль – 60 000 звёзд.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В самый мощный телескоп – до 200 млн. звёзд.</a:t>
            </a:r>
          </a:p>
        </p:txBody>
      </p:sp>
      <p:pic>
        <p:nvPicPr>
          <p:cNvPr id="57349" name="Picture 5" descr="i?id=5a79c67989aca972b74f062ea76dd86d-4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2160240" cy="1296144"/>
          </a:xfrm>
          <a:prstGeom prst="rect">
            <a:avLst/>
          </a:prstGeom>
          <a:noFill/>
        </p:spPr>
      </p:pic>
      <p:pic>
        <p:nvPicPr>
          <p:cNvPr id="57353" name="Picture 9" descr="Любопытный маленький мальчик смотрит в бинокль. Изолированные на белом фоне. Фото со стока - 158828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564904"/>
            <a:ext cx="2951163" cy="1968500"/>
          </a:xfrm>
          <a:prstGeom prst="rect">
            <a:avLst/>
          </a:prstGeom>
          <a:noFill/>
        </p:spPr>
      </p:pic>
      <p:pic>
        <p:nvPicPr>
          <p:cNvPr id="57355" name="Picture 11" descr="ANd9GcQ3RG-_Nijvjp1AR1przPltrKWXfCIzPZy_8i0y3EpzFB7Uji9P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2695575" cy="1695450"/>
          </a:xfrm>
          <a:prstGeom prst="rect">
            <a:avLst/>
          </a:prstGeom>
          <a:noFill/>
        </p:spPr>
      </p:pic>
      <p:sp>
        <p:nvSpPr>
          <p:cNvPr id="57357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Calibri" pitchFamily="34" charset="0"/>
              </a:rPr>
              <a:t>УДАЛЁННОСТЬ ЗВЁЗД ОТ ЗЕМЛИ</a:t>
            </a:r>
          </a:p>
        </p:txBody>
      </p:sp>
      <p:pic>
        <p:nvPicPr>
          <p:cNvPr id="58379" name="Picture 11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9"/>
            <a:ext cx="6408712" cy="3240360"/>
          </a:xfrm>
          <a:prstGeom prst="rect">
            <a:avLst/>
          </a:prstGeom>
          <a:noFill/>
        </p:spPr>
      </p:pic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547664" y="4797151"/>
            <a:ext cx="5976664" cy="1815882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Автомобиль – 200 лет</a:t>
            </a:r>
          </a:p>
          <a:p>
            <a:r>
              <a:rPr lang="ru-RU" sz="2800" dirty="0">
                <a:latin typeface="Calibri" pitchFamily="34" charset="0"/>
              </a:rPr>
              <a:t>Реактивный самолёт – 20 лет</a:t>
            </a:r>
          </a:p>
          <a:p>
            <a:r>
              <a:rPr lang="ru-RU" sz="2800" dirty="0">
                <a:latin typeface="Calibri" pitchFamily="34" charset="0"/>
              </a:rPr>
              <a:t>Космическая ракета – 7-8 месяцев</a:t>
            </a:r>
          </a:p>
          <a:p>
            <a:r>
              <a:rPr lang="ru-RU" sz="2800" dirty="0">
                <a:latin typeface="Calibri" pitchFamily="34" charset="0"/>
              </a:rPr>
              <a:t>Солнечный луч – 8 мин 20 сек</a:t>
            </a:r>
          </a:p>
        </p:txBody>
      </p:sp>
      <p:pic>
        <p:nvPicPr>
          <p:cNvPr id="58388" name="Picture 20" descr="zharevna С добрым субботним утром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836712"/>
            <a:ext cx="1150937" cy="1150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pPr algn="ctr"/>
            <a:r>
              <a:rPr lang="ru-RU" sz="4000" b="1" i="1" dirty="0">
                <a:latin typeface="Calibri" pitchFamily="34" charset="0"/>
              </a:rPr>
              <a:t>УДАЛЁННОСТЬ ЗВЁЗД ОТ ЗЕМЛИ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08720"/>
            <a:ext cx="4463926" cy="44649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Calibri" pitchFamily="34" charset="0"/>
              </a:rPr>
              <a:t>Другие звезды находятся от Земли значительно дальше, чем Солнце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sz="2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Calibri" pitchFamily="34" charset="0"/>
              </a:rPr>
              <a:t>Есть во Вселенной звезды, свет от которых доходит до нас через тысячи и миллионы лет. </a:t>
            </a:r>
          </a:p>
        </p:txBody>
      </p:sp>
      <p:pic>
        <p:nvPicPr>
          <p:cNvPr id="60426" name="Picture 10" descr="i_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4168775" cy="576064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516688" y="1844675"/>
            <a:ext cx="2354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FFFF"/>
                </a:solidFill>
              </a:rPr>
              <a:t>Полярная звезда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6372225" y="4581525"/>
            <a:ext cx="8636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7164388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V="1">
            <a:off x="5867400" y="5013325"/>
            <a:ext cx="360363" cy="431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 flipH="1">
            <a:off x="6948488" y="4437063"/>
            <a:ext cx="1079500" cy="287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0445" name="Picture 29" descr="8_4ebca954950d423245ceb2b3aace07d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437063"/>
            <a:ext cx="792163" cy="792162"/>
          </a:xfrm>
          <a:prstGeom prst="rect">
            <a:avLst/>
          </a:prstGeom>
          <a:noFill/>
        </p:spPr>
      </p:pic>
      <p:sp>
        <p:nvSpPr>
          <p:cNvPr id="60446" name="Line 30"/>
          <p:cNvSpPr>
            <a:spLocks noChangeShapeType="1"/>
          </p:cNvSpPr>
          <p:nvPr/>
        </p:nvSpPr>
        <p:spPr bwMode="auto">
          <a:xfrm flipH="1">
            <a:off x="6516688" y="2205038"/>
            <a:ext cx="71437" cy="22320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 flipV="1">
            <a:off x="6444208" y="6381328"/>
            <a:ext cx="431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7164288" y="616530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FFFF00"/>
                </a:solidFill>
              </a:rPr>
              <a:t>луч света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5292725" y="4941888"/>
            <a:ext cx="801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FF00"/>
                </a:solidFill>
                <a:latin typeface="Calibri" pitchFamily="34" charset="0"/>
              </a:rPr>
              <a:t>4 года</a:t>
            </a: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 rot="-805378">
            <a:off x="7308850" y="4508500"/>
            <a:ext cx="67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FFFF00"/>
                </a:solidFill>
                <a:latin typeface="Calibri" pitchFamily="34" charset="0"/>
              </a:rPr>
              <a:t>9 лет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5214942" y="2643182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FF00"/>
                </a:solidFill>
                <a:latin typeface="Calibri" pitchFamily="34" charset="0"/>
              </a:rPr>
              <a:t>200 лет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179388" y="4149725"/>
            <a:ext cx="4392612" cy="2677656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Световой год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itchFamily="34" charset="0"/>
              </a:rPr>
              <a:t>– это расстояние, которое свет проходит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</a:rPr>
              <a:t>за 1 год.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Скорость света огромна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–</a:t>
            </a: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400" i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300 тыс. км в секунду. </a:t>
            </a: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itchFamily="34" charset="0"/>
              </a:rPr>
              <a:t>За год он преодолевает почти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 Light" pitchFamily="34" charset="0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10 триллионов километров.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 Light" pitchFamily="34" charset="0"/>
              </a:rPr>
              <a:t> 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 Light" pitchFamily="34" charset="0"/>
            </a:endParaRPr>
          </a:p>
          <a:p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itchFamily="34" charset="0"/>
              </a:rPr>
              <a:t>Это и есть световой год.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Calibri" pitchFamily="34" charset="0"/>
              </a:rPr>
              <a:t>ОТКРОЙТЕ ДЛЯ СЕБЯ СЕКРЕТ…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836712"/>
            <a:ext cx="5184576" cy="52894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Задумывались ли вы над тем, что, глядя на звёздное небо, вы 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заглядываете в прошлое?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Ведь свет от звезд летел к нашей планете несколько веков или тысячелетий.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Потому сегодня мы видим их не такими, какие они есть сейчас, а такими, какими были в далекие времена.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собой представляет картина звездного неба сейчас, узнают наши потомки не одно тысячелетие спустя. </a:t>
            </a:r>
          </a:p>
        </p:txBody>
      </p:sp>
      <p:pic>
        <p:nvPicPr>
          <p:cNvPr id="62477" name="Picture 13" descr="На ощупь. - Звёздная с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367335" cy="5543351"/>
          </a:xfrm>
          <a:prstGeom prst="rect">
            <a:avLst/>
          </a:prstGeom>
          <a:noFill/>
          <a:ln w="38100" cap="rnd">
            <a:solidFill>
              <a:srgbClr val="003366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Самопроверка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825395"/>
            <a:ext cx="785818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утверждения верны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Солнце- это звезда, то есть небесное тело, которое светит отраженным светом.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Солнце вращается вокруг своей оси.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это огромный, раскаленный, газовый шар.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красный карлик.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центр Солнечной системы.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 Землю попадает одна двухмиллиардная часть солнечного тепла и света.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Расстояние от Земли до Солнца 150 млн. км.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Поверь себя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571744"/>
            <a:ext cx="5111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Б, В, Д, Е, Ж</a:t>
            </a:r>
            <a:endParaRPr lang="ru-RU" sz="54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задание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2967335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п. 13, задания в рабочей тетради по теме. 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>
                <a:latin typeface="Calibri" pitchFamily="34" charset="0"/>
              </a:rPr>
              <a:t>НА УРОКЕ НАМ ПРЕДСТОИТ УЗНАТЬ: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28800"/>
            <a:ext cx="4000500" cy="5029200"/>
          </a:xfrm>
        </p:spPr>
        <p:txBody>
          <a:bodyPr/>
          <a:lstStyle/>
          <a:p>
            <a:r>
              <a:rPr lang="ru-RU" dirty="0">
                <a:latin typeface="Calibri" pitchFamily="34" charset="0"/>
              </a:rPr>
              <a:t>Размеры</a:t>
            </a:r>
          </a:p>
          <a:p>
            <a:r>
              <a:rPr lang="ru-RU" dirty="0">
                <a:latin typeface="Calibri" pitchFamily="34" charset="0"/>
              </a:rPr>
              <a:t>Форму</a:t>
            </a:r>
          </a:p>
          <a:p>
            <a:r>
              <a:rPr lang="ru-RU" dirty="0">
                <a:latin typeface="Calibri" pitchFamily="34" charset="0"/>
              </a:rPr>
              <a:t>Состав</a:t>
            </a:r>
          </a:p>
          <a:p>
            <a:r>
              <a:rPr lang="ru-RU" dirty="0">
                <a:latin typeface="Calibri" pitchFamily="34" charset="0"/>
              </a:rPr>
              <a:t>Температуру</a:t>
            </a:r>
          </a:p>
          <a:p>
            <a:r>
              <a:rPr lang="ru-RU" dirty="0">
                <a:latin typeface="Calibri" pitchFamily="34" charset="0"/>
              </a:rPr>
              <a:t>Цвет</a:t>
            </a:r>
          </a:p>
          <a:p>
            <a:r>
              <a:rPr lang="ru-RU" dirty="0">
                <a:latin typeface="Calibri" pitchFamily="34" charset="0"/>
              </a:rPr>
              <a:t>Количество</a:t>
            </a:r>
          </a:p>
          <a:p>
            <a:r>
              <a:rPr lang="ru-RU" dirty="0">
                <a:latin typeface="Calibri" pitchFamily="34" charset="0"/>
              </a:rPr>
              <a:t>Удалённость от Земли</a:t>
            </a: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4284663" y="1700213"/>
            <a:ext cx="944562" cy="3865562"/>
          </a:xfrm>
          <a:prstGeom prst="rightBrace">
            <a:avLst>
              <a:gd name="adj1" fmla="val 34104"/>
              <a:gd name="adj2" fmla="val 50000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AutoShape 9" descr="Анимации фоны для дневнико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6876" name="Picture 12" descr="24 марта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73238"/>
            <a:ext cx="3384550" cy="3384550"/>
          </a:xfrm>
          <a:prstGeom prst="rect">
            <a:avLst/>
          </a:prstGeom>
          <a:noFill/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763713" y="5876925"/>
            <a:ext cx="5127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ЧТО ВЫ ЗНАЕТЕ О ЗВЁЗДАХ?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nim.net/wp-content/uploads/2015/05/%D0%B7%D0%B2%D1%91%D0%B7%D0%B4%D0%BD%D0%BE%D0%B5-%D0%BD%D0%B5%D0%B1%D0%BE-%D0%BD%D0%B0%D0%B4-%D0%BB%D0%B5%D1%81%D0%BE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1560" y="154778"/>
            <a:ext cx="432048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звезды?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спросят вас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Отвечайте смело-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Раскаленный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еще запомните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навсегда,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большая очень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звезда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457200"/>
            <a:ext cx="223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boi-dlja-stola.ru/file/12589/760x0/16:9/%D0%97%D0%B2%D0%B5%D0%B7%D0%B4%D0%BD%D0%BE%D0%B5-%D0%BD%D0%B5%D0%B1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520" y="1510057"/>
            <a:ext cx="88924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Звезды-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…………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..,.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……….......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..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…………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шары.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 в тетрадь)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5716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огромные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57161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раскаленные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157161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газовые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7161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как вы думаете, какая из звезд изучена человеком лучше других? Почему?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569222"/>
            <a:ext cx="77867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Докажите конкретными фактами, что это действительно так.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(работа с учебником, запись в тетрадь)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9512" y="2558976"/>
            <a:ext cx="3528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огромное: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массивное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раскаленное: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348880"/>
            <a:ext cx="49685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400 раз больше Луны и в 109 раз больше Земли.</a:t>
            </a:r>
          </a:p>
          <a:p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Факт-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750 раз тяжелее всех планет Солнечной системы.</a:t>
            </a:r>
          </a:p>
          <a:p>
            <a:pPr lvl="0"/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Факт-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внутри него 15 млн. градусов.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8" name="Rectangle 24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8204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ГРУППЫ ЗВЁЗД ПО </a:t>
            </a:r>
            <a:r>
              <a:rPr lang="ru-RU" sz="3600" b="1" i="1" dirty="0" smtClean="0"/>
              <a:t>РАЗМЕРАМ </a:t>
            </a:r>
            <a:br>
              <a:rPr lang="ru-RU" sz="3600" b="1" i="1" dirty="0" smtClean="0"/>
            </a:br>
            <a:r>
              <a:rPr lang="ru-RU" sz="2200" b="1" i="1" dirty="0" smtClean="0"/>
              <a:t>(</a:t>
            </a:r>
            <a:r>
              <a:rPr lang="ru-RU" sz="2000" b="1" i="1" dirty="0" smtClean="0"/>
              <a:t>работа с учебником, запись в тетрадь)</a:t>
            </a:r>
            <a:endParaRPr lang="ru-RU" sz="2000" b="1" i="1" dirty="0"/>
          </a:p>
        </p:txBody>
      </p:sp>
      <p:pic>
        <p:nvPicPr>
          <p:cNvPr id="41999" name="Picture 15" descr="Новости NEWSru.com :: Во Вселенной нашли &quot;звезду-чудовище&quot;, которая в 10 миллионов раз ярче Солнца (ВИДЕ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52928" cy="5760639"/>
          </a:xfrm>
          <a:prstGeom prst="rect">
            <a:avLst/>
          </a:prstGeom>
          <a:noFill/>
        </p:spPr>
      </p:pic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683568" y="2204864"/>
            <a:ext cx="2664296" cy="83099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Calibri" pitchFamily="34" charset="0"/>
              </a:rPr>
              <a:t>СВЕХГИГАНТЫ – </a:t>
            </a:r>
          </a:p>
          <a:p>
            <a:r>
              <a:rPr lang="ru-RU" sz="2400" b="1" dirty="0">
                <a:solidFill>
                  <a:srgbClr val="FFFFFF"/>
                </a:solidFill>
                <a:latin typeface="Calibri" pitchFamily="34" charset="0"/>
              </a:rPr>
              <a:t>в сотни </a:t>
            </a: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раз 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&gt;</a:t>
            </a:r>
            <a:r>
              <a:rPr lang="ru-RU" sz="2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2699792" y="2564904"/>
            <a:ext cx="503238" cy="5032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580112" y="3140968"/>
            <a:ext cx="2880320" cy="83099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Calibri" pitchFamily="34" charset="0"/>
              </a:rPr>
              <a:t>ГИГАНТЫ – </a:t>
            </a:r>
          </a:p>
          <a:p>
            <a:r>
              <a:rPr lang="ru-RU" sz="2400" b="1" dirty="0">
                <a:solidFill>
                  <a:srgbClr val="FFFFFF"/>
                </a:solidFill>
                <a:latin typeface="Calibri" pitchFamily="34" charset="0"/>
              </a:rPr>
              <a:t>в десятки </a:t>
            </a: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раз 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&gt;</a:t>
            </a:r>
            <a:r>
              <a:rPr lang="ru-RU" sz="2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7884368" y="3429000"/>
            <a:ext cx="503238" cy="5032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39552" y="5013176"/>
            <a:ext cx="2304256" cy="707886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КАРЛИКИ – </a:t>
            </a:r>
          </a:p>
          <a:p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= </a:t>
            </a:r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или   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&lt;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endParaRPr lang="en-US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1835696" y="5229200"/>
            <a:ext cx="503237" cy="5032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/>
      <p:bldP spid="42002" grpId="0" animBg="1"/>
      <p:bldP spid="42003" grpId="0" animBg="1"/>
      <p:bldP spid="42004" grpId="0" animBg="1"/>
      <p:bldP spid="42005" grpId="0" animBg="1"/>
      <p:bldP spid="420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Calibri" pitchFamily="34" charset="0"/>
              </a:rPr>
              <a:t>ГРУППЫ ЗВЁЗД ПО </a:t>
            </a:r>
            <a:r>
              <a:rPr lang="ru-RU" b="1" i="1" dirty="0" smtClean="0">
                <a:latin typeface="Calibri" pitchFamily="34" charset="0"/>
              </a:rPr>
              <a:t>ЦВЕТУ </a:t>
            </a:r>
            <a:br>
              <a:rPr lang="ru-RU" b="1" i="1" dirty="0" smtClean="0">
                <a:latin typeface="Calibri" pitchFamily="34" charset="0"/>
              </a:rPr>
            </a:br>
            <a:r>
              <a:rPr lang="ru-RU" sz="2200" b="1" i="1" dirty="0" smtClean="0">
                <a:latin typeface="Calibri" pitchFamily="34" charset="0"/>
              </a:rPr>
              <a:t>(работа с учебником, запись в тетрадь)</a:t>
            </a:r>
            <a:endParaRPr lang="ru-RU" sz="2200" b="1" i="1" dirty="0">
              <a:latin typeface="Calibri" pitchFamily="34" charset="0"/>
            </a:endParaRP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611188" y="3141663"/>
            <a:ext cx="1512887" cy="18716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4286248" y="3214686"/>
            <a:ext cx="1512887" cy="18716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2500298" y="3214686"/>
            <a:ext cx="1512887" cy="18716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6011863" y="3213100"/>
            <a:ext cx="1512887" cy="1871663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59245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684213" y="5300663"/>
            <a:ext cx="1217000" cy="523220"/>
          </a:xfrm>
          <a:prstGeom prst="rect">
            <a:avLst/>
          </a:prstGeom>
          <a:noFill/>
          <a:ln w="28575" cap="rnd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3 000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º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555875" y="5300663"/>
            <a:ext cx="1217000" cy="523220"/>
          </a:xfrm>
          <a:prstGeom prst="rect">
            <a:avLst/>
          </a:prstGeom>
          <a:noFill/>
          <a:ln w="28575" cap="rnd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000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º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284663" y="5300663"/>
            <a:ext cx="1417376" cy="523220"/>
          </a:xfrm>
          <a:prstGeom prst="rect">
            <a:avLst/>
          </a:prstGeom>
          <a:noFill/>
          <a:ln w="28575" cap="rnd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000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º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084888" y="5300663"/>
            <a:ext cx="2047355" cy="523220"/>
          </a:xfrm>
          <a:prstGeom prst="rect">
            <a:avLst/>
          </a:prstGeom>
          <a:noFill/>
          <a:ln w="28575" cap="rnd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000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" charset="0"/>
              </a:rPr>
              <a:t>º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и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&gt;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  <p:bldP spid="44042" grpId="0" animBg="1"/>
      <p:bldP spid="44043" grpId="0" animBg="1"/>
      <p:bldP spid="44048" grpId="0" animBg="1"/>
      <p:bldP spid="44050" grpId="0" animBg="1"/>
      <p:bldP spid="44051" grpId="0" animBg="1"/>
      <p:bldP spid="440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/>
          <a:lstStyle/>
          <a:p>
            <a:pPr algn="ctr"/>
            <a:r>
              <a:rPr lang="ru-RU" b="1" i="1" dirty="0">
                <a:latin typeface="Calibri" pitchFamily="34" charset="0"/>
              </a:rPr>
              <a:t>СКОЛЬКО ЗВЁЗД НА НЕБЕ?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7416800" cy="57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759450" y="2420888"/>
            <a:ext cx="3384550" cy="24495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Открылась бездна 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звёзд полна;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Звездам числа нет,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 бездне дна.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             </a:t>
            </a:r>
            <a:r>
              <a:rPr lang="ru-RU" sz="2000" dirty="0" smtClean="0">
                <a:solidFill>
                  <a:srgbClr val="002060"/>
                </a:solidFill>
              </a:rPr>
              <a:t>     </a:t>
            </a:r>
            <a:r>
              <a:rPr lang="ru-RU" sz="2000" i="1" dirty="0" smtClean="0">
                <a:solidFill>
                  <a:srgbClr val="002060"/>
                </a:solidFill>
              </a:rPr>
              <a:t>М.В</a:t>
            </a:r>
            <a:r>
              <a:rPr lang="ru-RU" sz="2000" i="1" dirty="0">
                <a:solidFill>
                  <a:srgbClr val="002060"/>
                </a:solidFill>
              </a:rPr>
              <a:t>. Ломоносов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</TotalTime>
  <Words>534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МИР ЗВЁЗД</vt:lpstr>
      <vt:lpstr>НА УРОКЕ НАМ ПРЕДСТОИТ УЗНАТЬ: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ЗВЁЗД ПО РАЗМЕРАМ  (работа с учебником, запись в тетрадь)</vt:lpstr>
      <vt:lpstr>ГРУППЫ ЗВЁЗД ПО ЦВЕТУ  (работа с учебником, запись в тетрадь)</vt:lpstr>
      <vt:lpstr>СКОЛЬКО ЗВЁЗД НА НЕБЕ?</vt:lpstr>
      <vt:lpstr>КОЛИЧЕСТВО ЗВЁЗД</vt:lpstr>
      <vt:lpstr>УДАЛЁННОСТЬ ЗВЁЗД ОТ ЗЕМЛИ</vt:lpstr>
      <vt:lpstr>УДАЛЁННОСТЬ ЗВЁЗД ОТ ЗЕМЛИ</vt:lpstr>
      <vt:lpstr>ОТКРОЙТЕ ДЛЯ СЕБЯ СЕКРЕТ…</vt:lpstr>
      <vt:lpstr>Самопроверка</vt:lpstr>
      <vt:lpstr>Поверь себя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Ольга</cp:lastModifiedBy>
  <cp:revision>16</cp:revision>
  <dcterms:created xsi:type="dcterms:W3CDTF">2015-12-15T01:19:03Z</dcterms:created>
  <dcterms:modified xsi:type="dcterms:W3CDTF">2021-02-12T16:22:52Z</dcterms:modified>
</cp:coreProperties>
</file>