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8AA"/>
    <a:srgbClr val="30E8C9"/>
    <a:srgbClr val="E5E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4823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2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5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0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9874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4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3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4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8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448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577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92FE737-29F3-4217-A21B-9BA7C909B3E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BFD2555-7AB7-4723-8667-BC5D319645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806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ood.ru/products/352-sol" TargetMode="External"/><Relationship Id="rId3" Type="http://schemas.openxmlformats.org/officeDocument/2006/relationships/hyperlink" Target="https://food.ru/products/54-voda" TargetMode="External"/><Relationship Id="rId7" Type="http://schemas.openxmlformats.org/officeDocument/2006/relationships/hyperlink" Target="https://food.ru/products/240-olivkovoe-maslo" TargetMode="External"/><Relationship Id="rId2" Type="http://schemas.openxmlformats.org/officeDocument/2006/relationships/hyperlink" Target="https://food.ru/products/445-shampinon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od.ru/products/338-slivochnoe-maslo" TargetMode="External"/><Relationship Id="rId5" Type="http://schemas.openxmlformats.org/officeDocument/2006/relationships/hyperlink" Target="https://food.ru/products/290-repchatyi-luk" TargetMode="External"/><Relationship Id="rId4" Type="http://schemas.openxmlformats.org/officeDocument/2006/relationships/hyperlink" Target="https://food.ru/products/335-slivki-33-zhirnosti" TargetMode="External"/><Relationship Id="rId9" Type="http://schemas.openxmlformats.org/officeDocument/2006/relationships/hyperlink" Target="https://food.ru/products/439-chernyi-perec-moloty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varenok.ru/recipes/ingredient/2277/" TargetMode="External"/><Relationship Id="rId13" Type="http://schemas.openxmlformats.org/officeDocument/2006/relationships/hyperlink" Target="https://www.povarenok.ru/recipes/ingredient/1156/" TargetMode="External"/><Relationship Id="rId3" Type="http://schemas.openxmlformats.org/officeDocument/2006/relationships/hyperlink" Target="https://www.povarenok.ru/recipes/ingredient/10740/" TargetMode="External"/><Relationship Id="rId7" Type="http://schemas.openxmlformats.org/officeDocument/2006/relationships/hyperlink" Target="https://www.povarenok.ru/recipes/ingredient/1383/" TargetMode="External"/><Relationship Id="rId12" Type="http://schemas.openxmlformats.org/officeDocument/2006/relationships/hyperlink" Target="https://www.povarenok.ru/recipes/ingredient/2339/" TargetMode="External"/><Relationship Id="rId2" Type="http://schemas.openxmlformats.org/officeDocument/2006/relationships/hyperlink" Target="https://www.povarenok.ru/recipes/ingredient/1068/" TargetMode="External"/><Relationship Id="rId16" Type="http://schemas.openxmlformats.org/officeDocument/2006/relationships/hyperlink" Target="https://www.povarenok.ru/recipes/ingredient/1695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ovarenok.ru/recipes/ingredient/1681/" TargetMode="External"/><Relationship Id="rId11" Type="http://schemas.openxmlformats.org/officeDocument/2006/relationships/hyperlink" Target="https://www.povarenok.ru/recipes/ingredient/1842/" TargetMode="External"/><Relationship Id="rId5" Type="http://schemas.openxmlformats.org/officeDocument/2006/relationships/hyperlink" Target="https://www.povarenok.ru/recipes/ingredient/2036/" TargetMode="External"/><Relationship Id="rId15" Type="http://schemas.openxmlformats.org/officeDocument/2006/relationships/hyperlink" Target="https://www.povarenok.ru/recipes/ingredient/1657/" TargetMode="External"/><Relationship Id="rId10" Type="http://schemas.openxmlformats.org/officeDocument/2006/relationships/hyperlink" Target="https://www.povarenok.ru/recipes/ingredient/1394/" TargetMode="External"/><Relationship Id="rId4" Type="http://schemas.openxmlformats.org/officeDocument/2006/relationships/hyperlink" Target="https://www.povarenok.ru/recipes/ingredient/1011/" TargetMode="External"/><Relationship Id="rId9" Type="http://schemas.openxmlformats.org/officeDocument/2006/relationships/hyperlink" Target="https://www.povarenok.ru/recipes/ingredient/3562/" TargetMode="External"/><Relationship Id="rId14" Type="http://schemas.openxmlformats.org/officeDocument/2006/relationships/hyperlink" Target="https://www.povarenok.ru/recipes/ingredient/289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40808" y="474004"/>
            <a:ext cx="8361229" cy="209822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ial Black" panose="020B0A04020102020204" pitchFamily="34" charset="0"/>
              </a:rPr>
              <a:t>Проект по технологии </a:t>
            </a:r>
            <a:br>
              <a:rPr lang="ru-RU" sz="3200" i="1" dirty="0" smtClean="0">
                <a:latin typeface="Arial Black" panose="020B0A04020102020204" pitchFamily="34" charset="0"/>
              </a:rPr>
            </a:br>
            <a:r>
              <a:rPr lang="ru-RU" sz="3200" i="1" dirty="0" smtClean="0">
                <a:latin typeface="Arial Black" panose="020B0A04020102020204" pitchFamily="34" charset="0"/>
              </a:rPr>
              <a:t>«Приготовление Воскресного Ужина.»</a:t>
            </a:r>
            <a:endParaRPr lang="ru-RU" sz="3200" i="1" dirty="0">
              <a:latin typeface="Arial Black" panose="020B0A040201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2569135" y="2572230"/>
            <a:ext cx="6881908" cy="2286004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Arial Black" panose="020B0A04020102020204" pitchFamily="34" charset="0"/>
              </a:rPr>
              <a:t>Выполнила ученица 7 «а» класса </a:t>
            </a:r>
            <a:br>
              <a:rPr lang="ru-RU" sz="1800" i="1" dirty="0" smtClean="0">
                <a:latin typeface="Arial Black" panose="020B0A04020102020204" pitchFamily="34" charset="0"/>
              </a:rPr>
            </a:br>
            <a:r>
              <a:rPr lang="ru-RU" sz="1800" i="1" dirty="0" smtClean="0">
                <a:latin typeface="Arial Black" panose="020B0A04020102020204" pitchFamily="34" charset="0"/>
              </a:rPr>
              <a:t>Дронова Ксения. </a:t>
            </a:r>
            <a:br>
              <a:rPr lang="ru-RU" sz="1800" i="1" dirty="0" smtClean="0">
                <a:latin typeface="Arial Black" panose="020B0A04020102020204" pitchFamily="34" charset="0"/>
              </a:rPr>
            </a:br>
            <a:r>
              <a:rPr lang="ru-RU" sz="1800" i="1" dirty="0" smtClean="0">
                <a:latin typeface="Arial Black" panose="020B0A04020102020204" pitchFamily="34" charset="0"/>
              </a:rPr>
              <a:t>Руководитель:</a:t>
            </a:r>
          </a:p>
          <a:p>
            <a:r>
              <a:rPr lang="ru-RU" sz="1800" i="1" dirty="0" smtClean="0">
                <a:latin typeface="Arial Black" panose="020B0A04020102020204" pitchFamily="34" charset="0"/>
              </a:rPr>
              <a:t> Гаврилова Татьяна Николаевна</a:t>
            </a:r>
          </a:p>
          <a:p>
            <a:pPr>
              <a:lnSpc>
                <a:spcPct val="300000"/>
              </a:lnSpc>
            </a:pPr>
            <a:endParaRPr lang="ru-RU" sz="1800" i="1" dirty="0" smtClean="0"/>
          </a:p>
          <a:p>
            <a:pPr>
              <a:lnSpc>
                <a:spcPct val="300000"/>
              </a:lnSpc>
            </a:pP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400" i="1" dirty="0" smtClean="0">
                <a:latin typeface="Arial Black" panose="020B0A04020102020204" pitchFamily="34" charset="0"/>
              </a:rPr>
              <a:t>Великий Новгород 2021</a:t>
            </a:r>
            <a:r>
              <a:rPr lang="ru-RU" sz="1800" i="1" dirty="0" smtClean="0">
                <a:latin typeface="Arial Black" panose="020B0A04020102020204" pitchFamily="34" charset="0"/>
              </a:rPr>
              <a:t>.</a:t>
            </a:r>
            <a:endParaRPr lang="ru-RU" sz="1800" i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thumbs.gfycat.com/GrandThreadbareGreatargus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43" y="4032920"/>
            <a:ext cx="1650627" cy="16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992459"/>
          </a:xfrm>
        </p:spPr>
        <p:txBody>
          <a:bodyPr/>
          <a:lstStyle/>
          <a:p>
            <a:r>
              <a:rPr lang="ru-RU" dirty="0" smtClean="0">
                <a:solidFill>
                  <a:srgbClr val="16C8AA"/>
                </a:solidFill>
                <a:latin typeface="Arial Black" panose="020B0A04020102020204" pitchFamily="34" charset="0"/>
              </a:rPr>
              <a:t>Десерт, мятное желе</a:t>
            </a:r>
            <a:endParaRPr lang="ru-RU" dirty="0">
              <a:solidFill>
                <a:srgbClr val="16C8AA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71600" y="992460"/>
            <a:ext cx="4447786" cy="2743200"/>
          </a:xfrm>
        </p:spPr>
        <p:txBody>
          <a:bodyPr/>
          <a:lstStyle/>
          <a:p>
            <a:pPr fontAlgn="base"/>
            <a:r>
              <a:rPr lang="ru-RU" dirty="0" err="1" smtClean="0">
                <a:latin typeface="Arial Black" panose="020B0A04020102020204" pitchFamily="34" charset="0"/>
              </a:rPr>
              <a:t>Ингридиенты</a:t>
            </a:r>
            <a:r>
              <a:rPr lang="ru-RU" dirty="0" smtClean="0">
                <a:latin typeface="Arial Black" panose="020B0A04020102020204" pitchFamily="34" charset="0"/>
              </a:rPr>
              <a:t>:</a:t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 smtClean="0">
              <a:latin typeface="Arial Black" panose="020B0A04020102020204" pitchFamily="34" charset="0"/>
            </a:endParaRPr>
          </a:p>
          <a:p>
            <a:pPr fontAlgn="base"/>
            <a:r>
              <a:rPr lang="ru-RU" dirty="0" smtClean="0">
                <a:latin typeface="Arial Black" panose="020B0A04020102020204" pitchFamily="34" charset="0"/>
              </a:rPr>
              <a:t>желатин</a:t>
            </a:r>
            <a:r>
              <a:rPr lang="ru-RU" dirty="0">
                <a:latin typeface="Arial Black" panose="020B0A04020102020204" pitchFamily="34" charset="0"/>
              </a:rPr>
              <a:t> — </a:t>
            </a:r>
            <a:r>
              <a:rPr lang="ru-RU" dirty="0" smtClean="0">
                <a:latin typeface="Arial Black" panose="020B0A04020102020204" pitchFamily="34" charset="0"/>
              </a:rPr>
              <a:t>10г</a:t>
            </a:r>
            <a:endParaRPr lang="ru-RU" dirty="0">
              <a:latin typeface="Arial Black" panose="020B0A04020102020204" pitchFamily="34" charset="0"/>
            </a:endParaRPr>
          </a:p>
          <a:p>
            <a:pPr fontAlgn="base"/>
            <a:r>
              <a:rPr lang="ru-RU" dirty="0" smtClean="0">
                <a:latin typeface="Arial Black" panose="020B0A04020102020204" pitchFamily="34" charset="0"/>
              </a:rPr>
              <a:t>мята</a:t>
            </a:r>
            <a:endParaRPr lang="ru-RU" dirty="0">
              <a:latin typeface="Arial Black" panose="020B0A04020102020204" pitchFamily="34" charset="0"/>
            </a:endParaRPr>
          </a:p>
          <a:p>
            <a:pPr fontAlgn="base"/>
            <a:r>
              <a:rPr lang="ru-RU" dirty="0">
                <a:latin typeface="Arial Black" panose="020B0A04020102020204" pitchFamily="34" charset="0"/>
              </a:rPr>
              <a:t>сахар</a:t>
            </a:r>
          </a:p>
          <a:p>
            <a:pPr fontAlgn="base"/>
            <a:r>
              <a:rPr lang="ru-RU" dirty="0">
                <a:latin typeface="Arial Black" panose="020B0A04020102020204" pitchFamily="34" charset="0"/>
              </a:rPr>
              <a:t>вода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25403" y="992459"/>
            <a:ext cx="4447786" cy="4874941"/>
          </a:xfrm>
        </p:spPr>
        <p:txBody>
          <a:bodyPr/>
          <a:lstStyle/>
          <a:p>
            <a:r>
              <a:rPr lang="ru-RU" dirty="0"/>
              <a:t>Замачиваем мяту в теплой воде на 20 минут</a:t>
            </a:r>
            <a:r>
              <a:rPr lang="ru-RU" dirty="0" smtClean="0"/>
              <a:t>.</a:t>
            </a:r>
          </a:p>
          <a:p>
            <a:r>
              <a:rPr lang="ru-RU" dirty="0"/>
              <a:t>Заливаем желатин небольшим количеством воды. Оставляем на 15 минут. Ставим на огонь. Добавляем мяту с водой и варим 5 минут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дно формы помещаем свежую мяту. Наливаем мятную массу в форму. Ставим в холодильник</a:t>
            </a:r>
            <a:r>
              <a:rPr lang="ru-RU" dirty="0" smtClean="0"/>
              <a:t>.</a:t>
            </a:r>
          </a:p>
          <a:p>
            <a:r>
              <a:rPr lang="ru-RU" dirty="0"/>
              <a:t> Выкладываем желе на тарелку. Украшаем свежей мятой.</a:t>
            </a:r>
          </a:p>
        </p:txBody>
      </p:sp>
      <p:pic>
        <p:nvPicPr>
          <p:cNvPr id="7170" name="Picture 2" descr="https://cdn.tveda.ru/thumbs/3dd/3dd33228f9f6c7e490b8e49542ce481b/17bb24a7c7bf707dde58112e7085d8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55" y="3735660"/>
            <a:ext cx="5028507" cy="26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лако 11"/>
          <p:cNvSpPr/>
          <p:nvPr/>
        </p:nvSpPr>
        <p:spPr>
          <a:xfrm>
            <a:off x="8395963" y="75325"/>
            <a:ext cx="1639229" cy="1257984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8286412">
            <a:off x="8317742" y="35556"/>
            <a:ext cx="687374" cy="1148579"/>
          </a:xfrm>
          <a:prstGeom prst="mo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642847" y="5867400"/>
            <a:ext cx="268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 итоге, одна порция такого желе будет стоить 70 рублей.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3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Лимонад классический</a:t>
            </a:r>
            <a:br>
              <a:rPr lang="ru-RU" b="1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8870" y="1326775"/>
            <a:ext cx="4447786" cy="4455460"/>
          </a:xfrm>
        </p:spPr>
        <p:txBody>
          <a:bodyPr>
            <a:normAutofit/>
          </a:bodyPr>
          <a:lstStyle/>
          <a:p>
            <a:r>
              <a:rPr lang="ru-RU" dirty="0" smtClean="0"/>
              <a:t>Продукты: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Лимоны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размера - 2 шт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 - 100-200 г 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кипяченая охлажденная - 1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Кипяток - 1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стакан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 кубиков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91685" y="1313329"/>
            <a:ext cx="6052080" cy="5302623"/>
          </a:xfrm>
        </p:spPr>
        <p:txBody>
          <a:bodyPr>
            <a:normAutofit/>
          </a:bodyPr>
          <a:lstStyle/>
          <a:p>
            <a:r>
              <a:rPr lang="ru-RU" b="1" i="1" spc="-150" dirty="0" smtClean="0"/>
              <a:t>Лимоны хорошо вымыть, нарезать тонкими кружочками. Лимоны посыпать сахаром. </a:t>
            </a:r>
            <a:br>
              <a:rPr lang="ru-RU" b="1" i="1" spc="-150" dirty="0" smtClean="0"/>
            </a:br>
            <a:r>
              <a:rPr lang="ru-RU" b="1" i="1" spc="-150" dirty="0" smtClean="0"/>
              <a:t>Перемешать лимоны с сахаром и дать настояться в течение 1-2 часов. </a:t>
            </a:r>
            <a:br>
              <a:rPr lang="ru-RU" b="1" i="1" spc="-150" dirty="0" smtClean="0"/>
            </a:br>
            <a:endParaRPr lang="ru-RU" b="1" i="1" spc="-150" dirty="0" smtClean="0"/>
          </a:p>
          <a:p>
            <a:r>
              <a:rPr lang="ru-RU" b="1" i="1" spc="-150" dirty="0" smtClean="0"/>
              <a:t>Вскипятить воду. Залить лимоны с сахаром кипятком.</a:t>
            </a:r>
          </a:p>
          <a:p>
            <a:r>
              <a:rPr lang="ru-RU" b="1" i="1" spc="-150" dirty="0" smtClean="0"/>
              <a:t>Когда вода с лимонами остынет, процедить и добавить охлажденную воду.</a:t>
            </a:r>
          </a:p>
          <a:p>
            <a:endParaRPr lang="ru-RU" b="1" i="1" spc="-150" dirty="0"/>
          </a:p>
          <a:p>
            <a:r>
              <a:rPr lang="ru-RU" b="1" i="1" spc="-150" dirty="0" smtClean="0"/>
              <a:t>В итоге один стакан лимонада будет стоить 60 рублей.</a:t>
            </a:r>
          </a:p>
          <a:p>
            <a:endParaRPr lang="ru-RU" b="1" i="1" spc="-150" dirty="0"/>
          </a:p>
          <a:p>
            <a:endParaRPr lang="ru-RU" b="1" i="1" spc="-150" dirty="0" smtClean="0"/>
          </a:p>
          <a:p>
            <a:endParaRPr lang="ru-RU" b="1" i="1" spc="-150" dirty="0"/>
          </a:p>
          <a:p>
            <a:endParaRPr lang="ru-RU" b="1" i="1" spc="-150" dirty="0" smtClean="0"/>
          </a:p>
          <a:p>
            <a:endParaRPr lang="ru-RU" b="1" i="1" spc="-150" dirty="0"/>
          </a:p>
          <a:p>
            <a:endParaRPr lang="ru-RU" b="1" i="1" spc="-150" dirty="0" smtClean="0"/>
          </a:p>
          <a:p>
            <a:endParaRPr lang="ru-RU" b="1" i="1" spc="-150" dirty="0"/>
          </a:p>
          <a:p>
            <a:endParaRPr lang="ru-RU" b="1" i="1" spc="-150" dirty="0" smtClean="0"/>
          </a:p>
          <a:p>
            <a:endParaRPr lang="ru-RU" b="1" i="1" spc="-150" dirty="0"/>
          </a:p>
          <a:p>
            <a:endParaRPr lang="ru-RU" b="1" i="1" spc="-150" dirty="0" smtClean="0"/>
          </a:p>
          <a:p>
            <a:endParaRPr lang="ru-RU" b="1" i="1" spc="-150" dirty="0"/>
          </a:p>
          <a:p>
            <a:endParaRPr lang="ru-RU" b="1" i="1" spc="-150" dirty="0" smtClean="0"/>
          </a:p>
          <a:p>
            <a:pPr marL="0" indent="0">
              <a:buNone/>
            </a:pPr>
            <a:endParaRPr lang="ru-RU" b="1" i="1" spc="-150" dirty="0"/>
          </a:p>
          <a:p>
            <a:pPr marL="0" indent="0">
              <a:buNone/>
            </a:pPr>
            <a:endParaRPr lang="ru-RU" b="1" i="1" spc="-15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avatars.mds.yandex.net/get-zen_doc/108057/pub_5b39d2536b6bb700a969d62c_5b39e474f847e000aadfa90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5" y="4556646"/>
            <a:ext cx="3092824" cy="20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313765"/>
            <a:ext cx="3855720" cy="1129553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Сервировка стола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1246094"/>
            <a:ext cx="3855720" cy="462130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Общие правила сервировки стола предполагают следующие схемы расстановки посуды:</a:t>
            </a:r>
          </a:p>
          <a:p>
            <a:r>
              <a:rPr lang="ru-RU" b="1" i="1" dirty="0" smtClean="0"/>
              <a:t>Перед гостем ставится закусочная тарелка</a:t>
            </a:r>
          </a:p>
          <a:p>
            <a:r>
              <a:rPr lang="ru-RU" b="1" i="1" dirty="0" smtClean="0"/>
              <a:t>Слева пирожная тарелка либо бумажная салфетка с дополнительными приборами</a:t>
            </a:r>
          </a:p>
          <a:p>
            <a:r>
              <a:rPr lang="ru-RU" b="1" i="1" dirty="0" smtClean="0"/>
              <a:t>Справа располагаются ножи и ложки, а слева вилки</a:t>
            </a:r>
          </a:p>
          <a:p>
            <a:r>
              <a:rPr lang="ru-RU" b="1" i="1" dirty="0" smtClean="0"/>
              <a:t>Перед основной тарелкой ставятся фужеры и рюмки, а также десертные приборы</a:t>
            </a:r>
          </a:p>
          <a:p>
            <a:r>
              <a:rPr lang="ru-RU" b="1" i="1" dirty="0" smtClean="0"/>
              <a:t>На закусочной тарелке лежит салфетка</a:t>
            </a:r>
          </a:p>
          <a:p>
            <a:endParaRPr lang="ru-RU" b="1" i="1" dirty="0"/>
          </a:p>
        </p:txBody>
      </p:sp>
      <p:pic>
        <p:nvPicPr>
          <p:cNvPr id="2050" name="Picture 2" descr="http://itd3.mycdn.me/image?id=886615934461&amp;t=20&amp;plc=MOBILE&amp;tkn=*LczRzX0L61gYs0BZukF4Rv1_0y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53" y="-1"/>
            <a:ext cx="66428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24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8858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06823" y="219636"/>
            <a:ext cx="9601200" cy="398929"/>
          </a:xfrm>
        </p:spPr>
        <p:txBody>
          <a:bodyPr>
            <a:normAutofit fontScale="90000"/>
          </a:bodyPr>
          <a:lstStyle/>
          <a:p>
            <a:r>
              <a:rPr lang="ru-RU" b="1" i="1" spc="-150" dirty="0" smtClean="0"/>
              <a:t>Итог:</a:t>
            </a:r>
            <a:endParaRPr lang="ru-RU" b="1" i="1" spc="-15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152400" y="838201"/>
            <a:ext cx="6113929" cy="2743201"/>
          </a:xfrm>
        </p:spPr>
        <p:txBody>
          <a:bodyPr/>
          <a:lstStyle/>
          <a:p>
            <a:pPr algn="ctr"/>
            <a:r>
              <a:rPr lang="ru-RU" b="1" i="1" spc="-150" dirty="0" smtClean="0"/>
              <a:t>Думаю я справилась с </a:t>
            </a:r>
            <a:r>
              <a:rPr lang="ru-RU" b="1" i="1" spc="-150" smtClean="0"/>
              <a:t>поставленной задачей: </a:t>
            </a:r>
            <a:r>
              <a:rPr lang="ru-RU" b="1" i="1" spc="-150" dirty="0" smtClean="0"/>
              <a:t>«приготовить семейный ужин» </a:t>
            </a:r>
          </a:p>
          <a:p>
            <a:pPr algn="ctr"/>
            <a:r>
              <a:rPr lang="ru-RU" b="1" i="1" spc="-150" dirty="0" smtClean="0"/>
              <a:t>Все были рады такому подарку</a:t>
            </a:r>
          </a:p>
          <a:p>
            <a:pPr algn="ctr"/>
            <a:r>
              <a:rPr lang="ru-RU" b="1" i="1" spc="-150" dirty="0" smtClean="0"/>
              <a:t>Самооценка: 8/10</a:t>
            </a:r>
            <a:endParaRPr lang="ru-RU" b="1" i="1" spc="-150" dirty="0"/>
          </a:p>
        </p:txBody>
      </p:sp>
    </p:spTree>
    <p:extLst>
      <p:ext uri="{BB962C8B-B14F-4D97-AF65-F5344CB8AC3E}">
        <p14:creationId xmlns:p14="http://schemas.microsoft.com/office/powerpoint/2010/main" val="948233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22663"/>
            <a:ext cx="3762029" cy="8647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Проблемная ситуация:</a:t>
            </a:r>
            <a:endParaRPr lang="ru-RU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169" y="835026"/>
            <a:ext cx="3762029" cy="545294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Arial Black" panose="020B0A04020102020204" pitchFamily="34" charset="0"/>
              </a:rPr>
              <a:t>Мама не разрешила мне пользоваться духовным шкафом поэтому мне придется приготовить блюда не требующие выпечки.</a:t>
            </a:r>
            <a:endParaRPr lang="ru-RU" sz="2400" i="1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09633" y="555044"/>
            <a:ext cx="5857079" cy="4392809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4332875" y="4492968"/>
            <a:ext cx="2465295" cy="2365032"/>
          </a:xfrm>
          <a:prstGeom prst="star5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4715436" y="385482"/>
            <a:ext cx="7476563" cy="1703294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047564" y="4492968"/>
            <a:ext cx="2595283" cy="2365031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2555" y="0"/>
            <a:ext cx="2719892" cy="685801"/>
          </a:xfrm>
        </p:spPr>
        <p:txBody>
          <a:bodyPr/>
          <a:lstStyle/>
          <a:p>
            <a:r>
              <a:rPr lang="ru-RU" sz="2800" b="1" i="1" dirty="0" smtClean="0"/>
              <a:t>Первые блюда:</a:t>
            </a:r>
            <a:endParaRPr lang="ru-RU" sz="2800" b="1" i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59046" y="998908"/>
            <a:ext cx="3855720" cy="3514165"/>
          </a:xfrm>
        </p:spPr>
        <p:txBody>
          <a:bodyPr>
            <a:normAutofit fontScale="25000" lnSpcReduction="20000"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1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Щи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1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Борщ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12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Суп Пюре грибной</a:t>
            </a:r>
            <a:r>
              <a:rPr lang="ru-RU" sz="112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12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11200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1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Суп гороховый.</a:t>
            </a:r>
            <a:br>
              <a:rPr lang="ru-RU" sz="11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1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1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112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12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 выбрала </a:t>
            </a:r>
            <a:r>
              <a:rPr lang="ru-RU" sz="11200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ru-RU" sz="112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уп пюре грибной.</a:t>
            </a:r>
            <a:r>
              <a:rPr lang="ru-RU" sz="112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12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11200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southpark.su/wp-content/uploads/2020/05/sezon-14-seriya-14-southpark-su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05" y="1"/>
            <a:ext cx="6658395" cy="37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05" y="3746810"/>
            <a:ext cx="5539556" cy="3116000"/>
          </a:xfrm>
          <a:prstGeom prst="rect">
            <a:avLst/>
          </a:prstGeom>
        </p:spPr>
      </p:pic>
      <p:sp>
        <p:nvSpPr>
          <p:cNvPr id="13" name="5-конечная звезда 12"/>
          <p:cNvSpPr/>
          <p:nvPr/>
        </p:nvSpPr>
        <p:spPr>
          <a:xfrm>
            <a:off x="9777481" y="3746810"/>
            <a:ext cx="2564781" cy="2653991"/>
          </a:xfrm>
          <a:prstGeom prst="star5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9777481" y="3821699"/>
            <a:ext cx="2769778" cy="2810107"/>
          </a:xfrm>
          <a:prstGeom prst="star5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6" descr="https://pbs.twimg.com/media/D-VQ_g8UEAAVaay.jpg:large"/>
          <p:cNvSpPr>
            <a:spLocks noChangeAspect="1" noChangeArrowheads="1"/>
          </p:cNvSpPr>
          <p:nvPr/>
        </p:nvSpPr>
        <p:spPr bwMode="auto">
          <a:xfrm>
            <a:off x="66366" y="-3005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Дуга 16"/>
          <p:cNvSpPr/>
          <p:nvPr/>
        </p:nvSpPr>
        <p:spPr>
          <a:xfrm rot="11161331">
            <a:off x="1825073" y="-98864"/>
            <a:ext cx="7692184" cy="6792147"/>
          </a:xfrm>
          <a:prstGeom prst="arc">
            <a:avLst>
              <a:gd name="adj1" fmla="val 14705029"/>
              <a:gd name="adj2" fmla="val 0"/>
            </a:avLst>
          </a:prstGeom>
          <a:ln w="254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98" y="1"/>
            <a:ext cx="2732048" cy="1471960"/>
          </a:xfrm>
        </p:spPr>
        <p:txBody>
          <a:bodyPr/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Второе блюдо: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1708" y="692150"/>
            <a:ext cx="5212080" cy="5175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695" y="648629"/>
            <a:ext cx="4803198" cy="4406590"/>
          </a:xfrm>
        </p:spPr>
        <p:txBody>
          <a:bodyPr>
            <a:normAutofit lnSpcReduction="10000"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Куриная печень с гречневой крупой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ru-RU" sz="18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Фрикадельки мясные со спагетти и брусничным соусом.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Паста «Бантики» с креветками в сливочном соусе.</a:t>
            </a:r>
          </a:p>
          <a:p>
            <a:pPr lvl="3"/>
            <a:endParaRPr lang="ru-RU" sz="1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00050" indent="-400050" algn="ctr">
              <a:buFont typeface="+mj-lt"/>
              <a:buAutoNum type="romanUcPeriod"/>
            </a:pPr>
            <a: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 выбрала </a:t>
            </a: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фрикадельки </a:t>
            </a:r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мясные со спагетти и брусничным соусом.</a:t>
            </a:r>
          </a:p>
        </p:txBody>
      </p:sp>
      <p:pic>
        <p:nvPicPr>
          <p:cNvPr id="3074" name="Picture 2" descr="http://img2.joyreactor.cc/pics/comment/%D0%9F%D1%80%D0%B8%D0%BA%D0%BE%D0%BB%D1%8C%D0%BD%D1%8B%D0%B5-%D0%BA%D0%B0%D1%80%D1%82%D0%B8%D0%BD%D0%BA%D0%B8-%D0%92%D0%BA-%D0%B8%D1%81%D0%BB%D0%B0%D0%BC-%D0%BF%D1%80%D0%BE%D1%84%D0%B8%D0%BB%D0%B0%D0%BA%D1%82%D0%B8%D0%BA%D0%B0-23502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1"/>
            <a:ext cx="6711202" cy="39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azR4iOL7xio/UJwvK7XMvII/AAAAAAAAJ9s/gWtbAQZXTZk/w1200-h630-p-k-no-nu/south+park+obama+w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8" y="3668751"/>
            <a:ext cx="6739972" cy="31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4820487" y="5187176"/>
            <a:ext cx="1672682" cy="1538868"/>
          </a:xfrm>
          <a:prstGeom prst="smileyFac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820489" y="5155581"/>
            <a:ext cx="1781217" cy="1602058"/>
          </a:xfrm>
          <a:prstGeom prst="smileyFac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5491140">
            <a:off x="6089724" y="-937819"/>
            <a:ext cx="1996068" cy="4215161"/>
          </a:xfrm>
          <a:prstGeom prst="arc">
            <a:avLst/>
          </a:prstGeom>
          <a:ln w="47625" cap="flat" cmpd="sng" algn="ctr">
            <a:solidFill>
              <a:schemeClr val="accent2">
                <a:alpha val="97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866" y="94786"/>
            <a:ext cx="3112119" cy="1566746"/>
          </a:xfrm>
        </p:spPr>
        <p:txBody>
          <a:bodyPr/>
          <a:lstStyle/>
          <a:p>
            <a:r>
              <a:rPr lang="ru-RU" dirty="0" smtClean="0"/>
              <a:t>Десерт: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1103971"/>
            <a:ext cx="3855720" cy="4763429"/>
          </a:xfrm>
        </p:spPr>
        <p:txBody>
          <a:bodyPr>
            <a:normAutofit fontScale="925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rgbClr val="16C8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Мятное желе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Малиновые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панкейки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в шоколадном соусе</a:t>
            </a:r>
            <a:b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Чизкейк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малиовый</a:t>
            </a:r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Я выбрала </a:t>
            </a:r>
            <a:r>
              <a:rPr lang="ru-RU" sz="2400" u="sng" dirty="0" smtClean="0">
                <a:solidFill>
                  <a:srgbClr val="16C8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мятное </a:t>
            </a:r>
            <a:r>
              <a:rPr lang="ru-RU" sz="2400" u="sng" dirty="0">
                <a:solidFill>
                  <a:srgbClr val="16C8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желе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animesolution.com/wp-content/uploads/2019/12/Nekopara-OVA_22.40_2019.12.27_17.36.19_stit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90" y="-1"/>
            <a:ext cx="6626310" cy="32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.depositphotos.com/1177973/5022/i/950/depositphotos_50220963-stock-photo-green-jelly-with-mint-le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90" y="3245005"/>
            <a:ext cx="6626310" cy="36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лнце 5"/>
          <p:cNvSpPr/>
          <p:nvPr/>
        </p:nvSpPr>
        <p:spPr>
          <a:xfrm rot="1717776">
            <a:off x="3931803" y="4171623"/>
            <a:ext cx="2676293" cy="2754351"/>
          </a:xfrm>
          <a:prstGeom prst="su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027705" y="1350383"/>
            <a:ext cx="1806498" cy="1795346"/>
          </a:xfrm>
          <a:prstGeom prst="clou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530309" y="5198829"/>
            <a:ext cx="2273354" cy="1617509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278459" y="0"/>
            <a:ext cx="2018238" cy="3245005"/>
          </a:xfrm>
          <a:prstGeom prst="curved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830" y="0"/>
            <a:ext cx="9601200" cy="1485900"/>
          </a:xfrm>
        </p:spPr>
        <p:txBody>
          <a:bodyPr/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Приготовление первого блюда:</a:t>
            </a:r>
            <a:br>
              <a:rPr lang="ru-RU" sz="3200" dirty="0" smtClean="0">
                <a:latin typeface="Arial Black" panose="020B0A040201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</a:rPr>
            </a:br>
            <a:endParaRPr lang="ru-RU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7427999"/>
              </p:ext>
            </p:extLst>
          </p:nvPr>
        </p:nvGraphicFramePr>
        <p:xfrm>
          <a:off x="936741" y="1485900"/>
          <a:ext cx="4770436" cy="3771788"/>
        </p:xfrm>
        <a:graphic>
          <a:graphicData uri="http://schemas.openxmlformats.org/drawingml/2006/table">
            <a:tbl>
              <a:tblPr/>
              <a:tblGrid>
                <a:gridCol w="2385218">
                  <a:extLst>
                    <a:ext uri="{9D8B030D-6E8A-4147-A177-3AD203B41FA5}">
                      <a16:colId xmlns:a16="http://schemas.microsoft.com/office/drawing/2014/main" val="3886507430"/>
                    </a:ext>
                  </a:extLst>
                </a:gridCol>
                <a:gridCol w="2385218">
                  <a:extLst>
                    <a:ext uri="{9D8B030D-6E8A-4147-A177-3AD203B41FA5}">
                      <a16:colId xmlns:a16="http://schemas.microsoft.com/office/drawing/2014/main" val="3190871282"/>
                    </a:ext>
                  </a:extLst>
                </a:gridCol>
              </a:tblGrid>
              <a:tr h="44717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effectLst/>
                          <a:latin typeface="Arial Black" panose="020B0A04020102020204" pitchFamily="34" charset="0"/>
                          <a:hlinkClick r:id="rId2"/>
                        </a:rPr>
                        <a:t>Шампиньоны</a:t>
                      </a:r>
                      <a:endParaRPr lang="ru-RU" sz="1600" baseline="0" dirty="0" smtClean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0288" marR="45433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</a:rPr>
                        <a:t>450 г</a:t>
                      </a:r>
                    </a:p>
                  </a:txBody>
                  <a:tcPr marL="45433" marR="30288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208650"/>
                  </a:ext>
                </a:extLst>
              </a:tr>
              <a:tr h="447172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  <a:hlinkClick r:id="rId3"/>
                        </a:rPr>
                        <a:t>Вода</a:t>
                      </a:r>
                      <a:endParaRPr lang="ru-RU" sz="1600" baseline="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0288" marR="45433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</a:rPr>
                        <a:t>400 мл = 400 г</a:t>
                      </a:r>
                    </a:p>
                  </a:txBody>
                  <a:tcPr marL="45433" marR="30288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085727"/>
                  </a:ext>
                </a:extLst>
              </a:tr>
              <a:tr h="544378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  <a:hlinkClick r:id="rId4"/>
                        </a:rPr>
                        <a:t>Сливки 33% жирности</a:t>
                      </a:r>
                      <a:endParaRPr lang="ru-RU" sz="1600" baseline="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0288" marR="45433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aseline="0">
                          <a:effectLst/>
                          <a:latin typeface="Arial Black" panose="020B0A04020102020204" pitchFamily="34" charset="0"/>
                        </a:rPr>
                        <a:t>400 мл = 400 г</a:t>
                      </a:r>
                    </a:p>
                  </a:txBody>
                  <a:tcPr marL="45433" marR="30288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082778"/>
                  </a:ext>
                </a:extLst>
              </a:tr>
              <a:tr h="447172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  <a:hlinkClick r:id="rId5"/>
                        </a:rPr>
                        <a:t>Репчатый лук</a:t>
                      </a:r>
                      <a:endParaRPr lang="ru-RU" sz="1600" baseline="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0288" marR="45433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</a:rPr>
                        <a:t>1 шт. = 80 г</a:t>
                      </a:r>
                    </a:p>
                  </a:txBody>
                  <a:tcPr marL="45433" marR="30288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956233"/>
                  </a:ext>
                </a:extLst>
              </a:tr>
              <a:tr h="447172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  <a:hlinkClick r:id="rId6"/>
                        </a:rPr>
                        <a:t>Сливочное масло</a:t>
                      </a:r>
                      <a:endParaRPr lang="ru-RU" sz="1600" baseline="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0288" marR="45433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</a:rPr>
                        <a:t>20 г</a:t>
                      </a:r>
                    </a:p>
                  </a:txBody>
                  <a:tcPr marL="45433" marR="30288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161360"/>
                  </a:ext>
                </a:extLst>
              </a:tr>
              <a:tr h="447172">
                <a:tc>
                  <a:txBody>
                    <a:bodyPr/>
                    <a:lstStyle/>
                    <a:p>
                      <a:r>
                        <a:rPr lang="ru-RU" sz="1600" baseline="0">
                          <a:effectLst/>
                          <a:latin typeface="Arial Black" panose="020B0A04020102020204" pitchFamily="34" charset="0"/>
                          <a:hlinkClick r:id="rId7"/>
                        </a:rPr>
                        <a:t>Оливковое масло</a:t>
                      </a:r>
                      <a:endParaRPr lang="ru-RU" sz="1600" baseline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0288" marR="45433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</a:rPr>
                        <a:t>20 мл = 20 г</a:t>
                      </a:r>
                    </a:p>
                  </a:txBody>
                  <a:tcPr marL="45433" marR="30288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910746"/>
                  </a:ext>
                </a:extLst>
              </a:tr>
              <a:tr h="447172">
                <a:tc>
                  <a:txBody>
                    <a:bodyPr/>
                    <a:lstStyle/>
                    <a:p>
                      <a:r>
                        <a:rPr lang="ru-RU" sz="1600" baseline="0">
                          <a:effectLst/>
                          <a:latin typeface="Arial Black" panose="020B0A04020102020204" pitchFamily="34" charset="0"/>
                          <a:hlinkClick r:id="rId8"/>
                        </a:rPr>
                        <a:t>Соль</a:t>
                      </a:r>
                      <a:endParaRPr lang="ru-RU" sz="1600" baseline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0288" marR="45433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</a:rPr>
                        <a:t> по вкусу</a:t>
                      </a:r>
                    </a:p>
                  </a:txBody>
                  <a:tcPr marL="45433" marR="30288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874139"/>
                  </a:ext>
                </a:extLst>
              </a:tr>
              <a:tr h="544378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  <a:hlinkClick r:id="rId9"/>
                        </a:rPr>
                        <a:t>Черный перец молотый</a:t>
                      </a:r>
                      <a:endParaRPr lang="ru-RU" sz="1600" baseline="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0288" marR="45433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aseline="0" dirty="0">
                          <a:effectLst/>
                          <a:latin typeface="Arial Black" panose="020B0A04020102020204" pitchFamily="34" charset="0"/>
                        </a:rPr>
                        <a:t> по вкусу</a:t>
                      </a:r>
                    </a:p>
                  </a:txBody>
                  <a:tcPr marL="45433" marR="30288" marT="22716" marB="22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216894"/>
                  </a:ext>
                </a:extLst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03100" y="2029522"/>
            <a:ext cx="4447786" cy="482847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Очистите лук и нарежьте его кубиками, произвольно нарежьте грибы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кастрюле на смеси оливкового и сливочного масла обжарьте лук и грибы до готовности</a:t>
            </a:r>
            <a:r>
              <a:rPr lang="ru-RU" dirty="0" smtClean="0"/>
              <a:t>.</a:t>
            </a:r>
          </a:p>
          <a:p>
            <a:r>
              <a:rPr lang="ru-RU" dirty="0"/>
              <a:t>Влейте туда воду (или бульон) со сливками и варите в </a:t>
            </a:r>
            <a:r>
              <a:rPr lang="ru-RU" dirty="0" smtClean="0"/>
              <a:t>течение </a:t>
            </a:r>
            <a:r>
              <a:rPr lang="ru-RU" dirty="0"/>
              <a:t>10 минут</a:t>
            </a:r>
            <a:r>
              <a:rPr lang="ru-RU" dirty="0" smtClean="0"/>
              <a:t>.</a:t>
            </a:r>
          </a:p>
          <a:p>
            <a:r>
              <a:rPr lang="ru-RU" dirty="0" err="1"/>
              <a:t>Пюрируйте</a:t>
            </a:r>
            <a:r>
              <a:rPr lang="ru-RU" dirty="0"/>
              <a:t> суп с помощью блендера, посолите, поперчите, хорошо перемешайте и подавайте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724830" y="0"/>
            <a:ext cx="7560526" cy="1137424"/>
          </a:xfrm>
          <a:prstGeom prst="foldedCorne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847492" y="1485899"/>
            <a:ext cx="5497552" cy="4468851"/>
          </a:xfrm>
          <a:prstGeom prst="foldedCorner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 11"/>
          <p:cNvSpPr/>
          <p:nvPr/>
        </p:nvSpPr>
        <p:spPr>
          <a:xfrm>
            <a:off x="6467706" y="1485899"/>
            <a:ext cx="4772723" cy="5193681"/>
          </a:xfrm>
          <a:prstGeom prst="fram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"/>
            <a:ext cx="9601200" cy="5129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Расчет цены за блюдо: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589130"/>
              </p:ext>
            </p:extLst>
          </p:nvPr>
        </p:nvGraphicFramePr>
        <p:xfrm>
          <a:off x="1583470" y="780585"/>
          <a:ext cx="8731402" cy="51971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83229">
                  <a:extLst>
                    <a:ext uri="{9D8B030D-6E8A-4147-A177-3AD203B41FA5}">
                      <a16:colId xmlns:a16="http://schemas.microsoft.com/office/drawing/2014/main" val="1165697457"/>
                    </a:ext>
                  </a:extLst>
                </a:gridCol>
                <a:gridCol w="2983229">
                  <a:extLst>
                    <a:ext uri="{9D8B030D-6E8A-4147-A177-3AD203B41FA5}">
                      <a16:colId xmlns:a16="http://schemas.microsoft.com/office/drawing/2014/main" val="2622262573"/>
                    </a:ext>
                  </a:extLst>
                </a:gridCol>
                <a:gridCol w="2764944">
                  <a:extLst>
                    <a:ext uri="{9D8B030D-6E8A-4147-A177-3AD203B41FA5}">
                      <a16:colId xmlns:a16="http://schemas.microsoft.com/office/drawing/2014/main" val="1614124735"/>
                    </a:ext>
                  </a:extLst>
                </a:gridCol>
              </a:tblGrid>
              <a:tr h="7375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Продукт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Цена за </a:t>
                      </a:r>
                      <a:r>
                        <a:rPr lang="ru-RU" dirty="0" err="1" smtClean="0">
                          <a:latin typeface="Arial Black" panose="020B0A04020102020204" pitchFamily="34" charset="0"/>
                        </a:rPr>
                        <a:t>шт</a:t>
                      </a:r>
                      <a:r>
                        <a:rPr lang="en-US" dirty="0" smtClean="0">
                          <a:latin typeface="Arial Black" panose="020B0A04020102020204" pitchFamily="34" charset="0"/>
                        </a:rPr>
                        <a:t>/</a:t>
                      </a:r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г</a:t>
                      </a:r>
                      <a:r>
                        <a:rPr lang="en-US" dirty="0" smtClean="0">
                          <a:latin typeface="Arial Black" panose="020B0A04020102020204" pitchFamily="34" charset="0"/>
                        </a:rPr>
                        <a:t>/</a:t>
                      </a:r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л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Итоговая цена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продукта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717579"/>
                  </a:ext>
                </a:extLst>
              </a:tr>
              <a:tr h="530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Шампиньоны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400г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– 99р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119 рублей.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20110"/>
                  </a:ext>
                </a:extLst>
              </a:tr>
              <a:tr h="530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Сливки 33% жирности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500 мл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– 370 р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270 рублей.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99418"/>
                  </a:ext>
                </a:extLst>
              </a:tr>
              <a:tr h="530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Репчатый лук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dirty="0" err="1" smtClean="0">
                          <a:latin typeface="Arial Black" panose="020B0A04020102020204" pitchFamily="34" charset="0"/>
                        </a:rPr>
                        <a:t>шт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– 80г – 10р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10 рублей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173"/>
                  </a:ext>
                </a:extLst>
              </a:tr>
              <a:tr h="530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Сливочное масло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180 г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– 179р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20 рублей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560888"/>
                  </a:ext>
                </a:extLst>
              </a:tr>
              <a:tr h="530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Оливковое масло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500 мл</a:t>
                      </a:r>
                      <a:r>
                        <a:rPr lang="en-US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– </a:t>
                      </a:r>
                      <a:r>
                        <a:rPr lang="en-US" baseline="0" dirty="0" smtClean="0">
                          <a:latin typeface="Arial Black" panose="020B0A04020102020204" pitchFamily="34" charset="0"/>
                        </a:rPr>
                        <a:t> 824 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р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40 рублей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721043"/>
                  </a:ext>
                </a:extLst>
              </a:tr>
              <a:tr h="53085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Перец черный молотый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–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–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438196"/>
                  </a:ext>
                </a:extLst>
              </a:tr>
              <a:tr h="10560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Соль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–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–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79460"/>
                  </a:ext>
                </a:extLst>
              </a:tr>
            </a:tbl>
          </a:graphicData>
        </a:graphic>
      </p:graphicFrame>
      <p:cxnSp>
        <p:nvCxnSpPr>
          <p:cNvPr id="6" name="Скругленная соединительная линия 5"/>
          <p:cNvCxnSpPr/>
          <p:nvPr/>
        </p:nvCxnSpPr>
        <p:spPr>
          <a:xfrm>
            <a:off x="8842910" y="356935"/>
            <a:ext cx="1471962" cy="891906"/>
          </a:xfrm>
          <a:prstGeom prst="curvedConnector3">
            <a:avLst>
              <a:gd name="adj1" fmla="val 50000"/>
            </a:avLst>
          </a:prstGeom>
          <a:ln w="444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4-конечная звезда 10"/>
          <p:cNvSpPr/>
          <p:nvPr/>
        </p:nvSpPr>
        <p:spPr>
          <a:xfrm>
            <a:off x="407019" y="4739268"/>
            <a:ext cx="1929161" cy="1706137"/>
          </a:xfrm>
          <a:prstGeom prst="star4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115122" y="5218770"/>
            <a:ext cx="1812072" cy="1572322"/>
          </a:xfrm>
          <a:prstGeom prst="star4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184995" y="5922768"/>
            <a:ext cx="3702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 итоге одна порция грибного супа пюре, стоит 459 р.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44966"/>
            <a:ext cx="4313971" cy="88094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Arial Black" panose="020B0A04020102020204" pitchFamily="34" charset="0"/>
              </a:rPr>
              <a:t>Приготовление второго блюда:  </a:t>
            </a:r>
            <a:endParaRPr lang="ru-RU" sz="2400" i="1" dirty="0"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99531" y="1425497"/>
            <a:ext cx="4447786" cy="493069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hlinkClick r:id="rId2"/>
              </a:rPr>
              <a:t>Масло сливочное </a:t>
            </a:r>
            <a:r>
              <a:rPr lang="ru-RU" dirty="0"/>
              <a:t>— 6 ст. л.</a:t>
            </a:r>
          </a:p>
          <a:p>
            <a:r>
              <a:rPr lang="ru-RU" b="1" dirty="0">
                <a:hlinkClick r:id="rId3"/>
              </a:rPr>
              <a:t>Крошка хлебная </a:t>
            </a:r>
            <a:r>
              <a:rPr lang="ru-RU" dirty="0"/>
              <a:t>— 1 </a:t>
            </a:r>
            <a:r>
              <a:rPr lang="ru-RU" dirty="0" err="1"/>
              <a:t>стак</a:t>
            </a:r>
            <a:r>
              <a:rPr lang="ru-RU" dirty="0"/>
              <a:t>.</a:t>
            </a:r>
          </a:p>
          <a:p>
            <a:r>
              <a:rPr lang="ru-RU" b="1" dirty="0">
                <a:hlinkClick r:id="rId4"/>
              </a:rPr>
              <a:t>Лук репчатый </a:t>
            </a:r>
            <a:r>
              <a:rPr lang="ru-RU" dirty="0"/>
              <a:t>— 2 </a:t>
            </a:r>
            <a:r>
              <a:rPr lang="ru-RU" dirty="0" err="1"/>
              <a:t>шт</a:t>
            </a:r>
            <a:endParaRPr lang="ru-RU" dirty="0"/>
          </a:p>
          <a:p>
            <a:r>
              <a:rPr lang="ru-RU" b="1" dirty="0">
                <a:hlinkClick r:id="rId5"/>
              </a:rPr>
              <a:t>Чеснок </a:t>
            </a:r>
            <a:r>
              <a:rPr lang="ru-RU" dirty="0"/>
              <a:t>— 2 зуб.</a:t>
            </a:r>
          </a:p>
          <a:p>
            <a:r>
              <a:rPr lang="ru-RU" b="1" dirty="0">
                <a:hlinkClick r:id="rId6"/>
              </a:rPr>
              <a:t>Соль </a:t>
            </a:r>
            <a:r>
              <a:rPr lang="ru-RU" dirty="0"/>
              <a:t>(по вкусу)</a:t>
            </a:r>
          </a:p>
          <a:p>
            <a:r>
              <a:rPr lang="ru-RU" b="1" dirty="0">
                <a:hlinkClick r:id="rId7"/>
              </a:rPr>
              <a:t>Перец душистый </a:t>
            </a:r>
            <a:r>
              <a:rPr lang="ru-RU" dirty="0"/>
              <a:t>(по вкусу)</a:t>
            </a:r>
          </a:p>
          <a:p>
            <a:r>
              <a:rPr lang="ru-RU" b="1" dirty="0">
                <a:hlinkClick r:id="rId8"/>
              </a:rPr>
              <a:t>Фарш мясной </a:t>
            </a:r>
            <a:r>
              <a:rPr lang="ru-RU" dirty="0"/>
              <a:t>(фарш говяжий 500гр и фарш свиной 500гр) — 1 кг</a:t>
            </a:r>
          </a:p>
          <a:p>
            <a:r>
              <a:rPr lang="ru-RU" b="1" dirty="0">
                <a:hlinkClick r:id="rId9"/>
              </a:rPr>
              <a:t>Яйцо куриное </a:t>
            </a:r>
            <a:r>
              <a:rPr lang="ru-RU" dirty="0"/>
              <a:t>— 1 </a:t>
            </a:r>
            <a:r>
              <a:rPr lang="ru-RU" dirty="0" err="1"/>
              <a:t>шт</a:t>
            </a:r>
            <a:endParaRPr lang="ru-RU" dirty="0"/>
          </a:p>
          <a:p>
            <a:r>
              <a:rPr lang="ru-RU" b="1" dirty="0">
                <a:hlinkClick r:id="rId10"/>
              </a:rPr>
              <a:t>Петрушка </a:t>
            </a:r>
            <a:r>
              <a:rPr lang="ru-RU" dirty="0"/>
              <a:t>— 1 горст.</a:t>
            </a:r>
          </a:p>
          <a:p>
            <a:r>
              <a:rPr lang="ru-RU" b="1" dirty="0">
                <a:hlinkClick r:id="rId11"/>
              </a:rPr>
              <a:t>Укроп </a:t>
            </a:r>
            <a:r>
              <a:rPr lang="ru-RU" dirty="0"/>
              <a:t>— 1 горст.</a:t>
            </a:r>
          </a:p>
          <a:p>
            <a:r>
              <a:rPr lang="ru-RU" b="1" dirty="0">
                <a:hlinkClick r:id="rId12"/>
              </a:rPr>
              <a:t>Мука пшеничная </a:t>
            </a:r>
            <a:r>
              <a:rPr lang="ru-RU" dirty="0"/>
              <a:t>/ </a:t>
            </a:r>
            <a:r>
              <a:rPr lang="ru-RU" b="1" dirty="0">
                <a:hlinkClick r:id="rId13"/>
              </a:rPr>
              <a:t>Мука </a:t>
            </a:r>
            <a:r>
              <a:rPr lang="ru-RU" dirty="0"/>
              <a:t>— 2 ст. л.</a:t>
            </a:r>
          </a:p>
          <a:p>
            <a:r>
              <a:rPr lang="ru-RU" b="1" dirty="0">
                <a:hlinkClick r:id="rId14"/>
              </a:rPr>
              <a:t>Бульон </a:t>
            </a:r>
            <a:r>
              <a:rPr lang="ru-RU" dirty="0"/>
              <a:t>(куриный ) — 1,5 </a:t>
            </a:r>
            <a:r>
              <a:rPr lang="ru-RU" dirty="0" err="1"/>
              <a:t>стак</a:t>
            </a:r>
            <a:r>
              <a:rPr lang="ru-RU" dirty="0"/>
              <a:t>.</a:t>
            </a:r>
          </a:p>
          <a:p>
            <a:r>
              <a:rPr lang="ru-RU" b="1" dirty="0">
                <a:hlinkClick r:id="rId15"/>
              </a:rPr>
              <a:t>Сметана </a:t>
            </a:r>
            <a:r>
              <a:rPr lang="ru-RU" dirty="0"/>
              <a:t>— 4 ст. л.</a:t>
            </a:r>
          </a:p>
          <a:p>
            <a:r>
              <a:rPr lang="ru-RU" b="1" dirty="0">
                <a:hlinkClick r:id="rId16"/>
              </a:rPr>
              <a:t>Соус </a:t>
            </a:r>
            <a:r>
              <a:rPr lang="ru-RU" dirty="0"/>
              <a:t>(брусничный) — 3 ст. л.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85571" y="1103971"/>
            <a:ext cx="6067813" cy="5252224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Лук, чеснок, петрушку и укроп мелко нарезать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На сковороде растопить 3 ст. л. сливочного масла и пассеровать лук и чеснок до мягкого состояния. Посолить и поперчить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В отдельной посуде смешать говяжий и свиной фарш, пассерованный лук с чесноком, яйцо, петрушку, укроп и хлебную крошку. Посолить и поперчить. Хорошо перемешать руками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Слепить небольшие шарики. </a:t>
            </a:r>
            <a:endParaRPr lang="ru-RU" sz="1400" dirty="0" smtClean="0"/>
          </a:p>
          <a:p>
            <a:pPr algn="ctr"/>
            <a:r>
              <a:rPr lang="ru-RU" sz="1400" dirty="0"/>
              <a:t>Все шарики обжариваем на сковороде с 2 ст. л. сливочного масла и выкладываем в миску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На этой же сковороде растапливаем 1 ст. л. сливочного масла, добавляем муку и хорошо перемешиваем. Затем добавляем куриный бульон и хорошо перемешиваем, чтобы не было комочков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Когда соус начнет густеть, добавляем сметану и перемешиваем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Затем сразу добавляем брусничный соус и перемешиваем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Теперь кладем фрикадельки, закрываем крышкой и готовим на медленном огне 15 минут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Подавать с брусничным соусом.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1159727" y="144966"/>
            <a:ext cx="4525844" cy="880946"/>
          </a:xfrm>
          <a:prstGeom prst="foldedCorne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1109546" y="1258228"/>
            <a:ext cx="4626206" cy="5265235"/>
          </a:xfrm>
          <a:prstGeom prst="foldedCorner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28438" y="167269"/>
            <a:ext cx="9244361" cy="5798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Расчет цены за второе блюдо: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945105"/>
              </p:ext>
            </p:extLst>
          </p:nvPr>
        </p:nvGraphicFramePr>
        <p:xfrm>
          <a:off x="1728437" y="1482725"/>
          <a:ext cx="9244362" cy="44274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081454">
                  <a:extLst>
                    <a:ext uri="{9D8B030D-6E8A-4147-A177-3AD203B41FA5}">
                      <a16:colId xmlns:a16="http://schemas.microsoft.com/office/drawing/2014/main" val="1739673765"/>
                    </a:ext>
                  </a:extLst>
                </a:gridCol>
                <a:gridCol w="3081454">
                  <a:extLst>
                    <a:ext uri="{9D8B030D-6E8A-4147-A177-3AD203B41FA5}">
                      <a16:colId xmlns:a16="http://schemas.microsoft.com/office/drawing/2014/main" val="2744575022"/>
                    </a:ext>
                  </a:extLst>
                </a:gridCol>
                <a:gridCol w="3081454">
                  <a:extLst>
                    <a:ext uri="{9D8B030D-6E8A-4147-A177-3AD203B41FA5}">
                      <a16:colId xmlns:a16="http://schemas.microsoft.com/office/drawing/2014/main" val="1752177726"/>
                    </a:ext>
                  </a:extLst>
                </a:gridCol>
              </a:tblGrid>
              <a:tr h="8854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Продукт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Цена за </a:t>
                      </a:r>
                      <a:r>
                        <a:rPr lang="ru-RU" dirty="0" err="1" smtClean="0">
                          <a:latin typeface="Arial Black" panose="020B0A04020102020204" pitchFamily="34" charset="0"/>
                        </a:rPr>
                        <a:t>шт</a:t>
                      </a:r>
                      <a:r>
                        <a:rPr lang="en-US" dirty="0" smtClean="0">
                          <a:latin typeface="Arial Black" panose="020B0A04020102020204" pitchFamily="34" charset="0"/>
                        </a:rPr>
                        <a:t>/</a:t>
                      </a:r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г</a:t>
                      </a:r>
                      <a:r>
                        <a:rPr lang="en-US" dirty="0" smtClean="0">
                          <a:latin typeface="Arial Black" panose="020B0A04020102020204" pitchFamily="34" charset="0"/>
                        </a:rPr>
                        <a:t>/</a:t>
                      </a:r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мл</a:t>
                      </a:r>
                      <a:r>
                        <a:rPr lang="en-US" dirty="0" smtClean="0">
                          <a:latin typeface="Arial Black" panose="020B0A04020102020204" pitchFamily="34" charset="0"/>
                        </a:rPr>
                        <a:t>/</a:t>
                      </a:r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л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Итоговая цена продукта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8124"/>
                  </a:ext>
                </a:extLst>
              </a:tr>
              <a:tr h="8854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Фарш </a:t>
                      </a:r>
                      <a:r>
                        <a:rPr lang="ru-RU" dirty="0" err="1" smtClean="0">
                          <a:latin typeface="Arial Black" panose="020B0A04020102020204" pitchFamily="34" charset="0"/>
                        </a:rPr>
                        <a:t>свино</a:t>
                      </a:r>
                      <a:r>
                        <a:rPr lang="ru-RU" dirty="0" smtClean="0">
                          <a:latin typeface="Arial Black" panose="020B0A04020102020204" pitchFamily="34" charset="0"/>
                        </a:rPr>
                        <a:t>-говяжий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2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пачки по 400 г – 238р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238 рублей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38908"/>
                  </a:ext>
                </a:extLst>
              </a:tr>
              <a:tr h="8854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Яйцо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10шт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–104р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11 рублей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41453"/>
                  </a:ext>
                </a:extLst>
              </a:tr>
              <a:tr h="8854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Мука пшеничная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1кг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–71 р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30 рублей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380340"/>
                  </a:ext>
                </a:extLst>
              </a:tr>
              <a:tr h="8854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Брусничный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 соус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400г</a:t>
                      </a:r>
                      <a:r>
                        <a:rPr lang="ru-RU" baseline="0" dirty="0" smtClean="0">
                          <a:latin typeface="Arial Black" panose="020B0A04020102020204" pitchFamily="34" charset="0"/>
                        </a:rPr>
                        <a:t>–299р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60 рублей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86425"/>
                  </a:ext>
                </a:extLst>
              </a:tr>
            </a:tbl>
          </a:graphicData>
        </a:graphic>
      </p:graphicFrame>
      <p:sp>
        <p:nvSpPr>
          <p:cNvPr id="8" name="Облако 7"/>
          <p:cNvSpPr/>
          <p:nvPr/>
        </p:nvSpPr>
        <p:spPr>
          <a:xfrm>
            <a:off x="1014759" y="4728118"/>
            <a:ext cx="1851103" cy="1527717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757317" y="747133"/>
            <a:ext cx="256478" cy="4874192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20974" y="5621325"/>
            <a:ext cx="369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 итоге одна порция фрикаделек будет стоить 339 рублей.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258</TotalTime>
  <Words>586</Words>
  <Application>Microsoft Office PowerPoint</Application>
  <PresentationFormat>Широкоэкранный</PresentationFormat>
  <Paragraphs>161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Aharoni</vt:lpstr>
      <vt:lpstr>Arial</vt:lpstr>
      <vt:lpstr>Arial Black</vt:lpstr>
      <vt:lpstr>Franklin Gothic Book</vt:lpstr>
      <vt:lpstr>Crop</vt:lpstr>
      <vt:lpstr>Проект по технологии  «Приготовление Воскресного Ужина.»</vt:lpstr>
      <vt:lpstr>Проблемная ситуация:</vt:lpstr>
      <vt:lpstr>Первые блюда:</vt:lpstr>
      <vt:lpstr>Второе блюдо:</vt:lpstr>
      <vt:lpstr>Десерт:</vt:lpstr>
      <vt:lpstr>Приготовление первого блюда:  </vt:lpstr>
      <vt:lpstr>Расчет цены за блюдо:</vt:lpstr>
      <vt:lpstr>Приготовление второго блюда:  </vt:lpstr>
      <vt:lpstr>Расчет цены за второе блюдо:</vt:lpstr>
      <vt:lpstr>Десерт, мятное желе</vt:lpstr>
      <vt:lpstr>Лимонад классический </vt:lpstr>
      <vt:lpstr>Сервировка стола</vt:lpstr>
      <vt:lpstr>Итог: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технологии  «Приготовление Воскресного Ужина.»</dc:title>
  <dc:creator>user</dc:creator>
  <cp:lastModifiedBy>user</cp:lastModifiedBy>
  <cp:revision>30</cp:revision>
  <dcterms:created xsi:type="dcterms:W3CDTF">2021-11-18T16:36:11Z</dcterms:created>
  <dcterms:modified xsi:type="dcterms:W3CDTF">2021-12-02T18:42:44Z</dcterms:modified>
</cp:coreProperties>
</file>