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9"/>
  </p:notesMasterIdLst>
  <p:sldIdLst>
    <p:sldId id="258" r:id="rId2"/>
    <p:sldId id="256" r:id="rId3"/>
    <p:sldId id="260" r:id="rId4"/>
    <p:sldId id="261" r:id="rId5"/>
    <p:sldId id="267" r:id="rId6"/>
    <p:sldId id="259" r:id="rId7"/>
    <p:sldId id="262" r:id="rId8"/>
    <p:sldId id="263" r:id="rId9"/>
    <p:sldId id="264" r:id="rId10"/>
    <p:sldId id="266" r:id="rId11"/>
    <p:sldId id="268" r:id="rId12"/>
    <p:sldId id="280" r:id="rId13"/>
    <p:sldId id="281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65" r:id="rId23"/>
    <p:sldId id="282" r:id="rId24"/>
    <p:sldId id="277" r:id="rId25"/>
    <p:sldId id="278" r:id="rId26"/>
    <p:sldId id="283" r:id="rId27"/>
    <p:sldId id="279" r:id="rId28"/>
    <p:sldId id="284" r:id="rId29"/>
    <p:sldId id="286" r:id="rId30"/>
    <p:sldId id="285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9462" autoAdjust="0"/>
  </p:normalViewPr>
  <p:slideViewPr>
    <p:cSldViewPr>
      <p:cViewPr>
        <p:scale>
          <a:sx n="75" d="100"/>
          <a:sy n="75" d="100"/>
        </p:scale>
        <p:origin x="-114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D8DC5D-2DFD-4CB1-B909-FBDF6537F73E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3B9E1-CFEB-4BF2-BBF5-3CEA9BAE49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3B9E1-CFEB-4BF2-BBF5-3CEA9BAE49C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ayukov.com/woodworking/tips/img_chemistry/IMG18052.med.JP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ua.all.biz/img/ua/catalog/812215.jpe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Условные обозначения: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 </a:t>
            </a:r>
            <a:r>
              <a:rPr lang="ru-RU" dirty="0" smtClean="0"/>
              <a:t>            - понятия, важные моменты (их запишите)</a:t>
            </a:r>
          </a:p>
          <a:p>
            <a:r>
              <a:rPr lang="ru-RU" dirty="0" smtClean="0"/>
              <a:t>             - понятия, изученные ранее ( их нужно вспомнить и применить в теме)</a:t>
            </a:r>
          </a:p>
          <a:p>
            <a:r>
              <a:rPr lang="ru-RU" dirty="0" smtClean="0"/>
              <a:t>      - активная кнопка, под ней прячется материал, который необходимо вспомнить, если есть такая необходимость</a:t>
            </a:r>
          </a:p>
          <a:p>
            <a:r>
              <a:rPr lang="ru-RU" dirty="0" smtClean="0"/>
              <a:t>      - активная кнопка, под ней прячется ответ на задание</a:t>
            </a:r>
          </a:p>
          <a:p>
            <a:r>
              <a:rPr lang="ru-RU" dirty="0" smtClean="0"/>
              <a:t>       - дополнительная информация в виде рисунка </a:t>
            </a:r>
          </a:p>
          <a:p>
            <a:r>
              <a:rPr lang="ru-RU" dirty="0" smtClean="0"/>
              <a:t>         - слайд данного цвета предназначен для углубленного изучения (просматривается по желанию)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643050"/>
            <a:ext cx="928694" cy="2857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2071678"/>
            <a:ext cx="1000132" cy="2857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857224" y="2714620"/>
            <a:ext cx="428628" cy="357190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857224" y="3857628"/>
            <a:ext cx="428628" cy="357190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857224" y="4714884"/>
            <a:ext cx="428628" cy="214314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4348" y="5072074"/>
            <a:ext cx="785818" cy="21431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Задание:</a:t>
            </a:r>
          </a:p>
          <a:p>
            <a:pPr>
              <a:buNone/>
            </a:pPr>
            <a:r>
              <a:rPr lang="ru-RU" dirty="0" smtClean="0"/>
              <a:t>       Для вещества с молекулярной формулой С</a:t>
            </a:r>
            <a:r>
              <a:rPr lang="ru-RU" baseline="-25000" dirty="0" smtClean="0"/>
              <a:t>6</a:t>
            </a:r>
            <a:r>
              <a:rPr lang="ru-RU" dirty="0" smtClean="0"/>
              <a:t>Н</a:t>
            </a:r>
            <a:r>
              <a:rPr lang="ru-RU" baseline="-25000" dirty="0" smtClean="0"/>
              <a:t>14</a:t>
            </a:r>
            <a:r>
              <a:rPr lang="ru-RU" dirty="0" smtClean="0"/>
              <a:t> составьте 5 возможных структурных формул. Дайте им названия.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6" name="активная кнопка"/>
          <p:cNvSpPr/>
          <p:nvPr/>
        </p:nvSpPr>
        <p:spPr>
          <a:xfrm>
            <a:off x="8572528" y="285728"/>
            <a:ext cx="324000" cy="288000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номенклатура"/>
          <p:cNvSpPr/>
          <p:nvPr/>
        </p:nvSpPr>
        <p:spPr>
          <a:xfrm>
            <a:off x="251520" y="428580"/>
            <a:ext cx="8643998" cy="642942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Номенклатура </a:t>
            </a:r>
            <a:r>
              <a:rPr lang="ru-RU" sz="2200" b="1" dirty="0" err="1" smtClean="0">
                <a:solidFill>
                  <a:schemeClr val="accent2">
                    <a:lumMod val="50000"/>
                  </a:schemeClr>
                </a:solidFill>
              </a:rPr>
              <a:t>алканов</a:t>
            </a:r>
            <a:endParaRPr lang="ru-RU" sz="2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1. Выбирают самую длинную цепь углеродных атомов (главная цепь); если в разветвленном углеводороде имеются цепи равной длины, то в качестве главной выбирают наиболее разветвленную.</a:t>
            </a:r>
          </a:p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2. Цепь нумеруют; направление нумерации выбирают так, чтобы </a:t>
            </a:r>
            <a:r>
              <a:rPr lang="ru-RU" sz="2200" b="1" dirty="0" err="1" smtClean="0">
                <a:solidFill>
                  <a:schemeClr val="accent2">
                    <a:lumMod val="50000"/>
                  </a:schemeClr>
                </a:solidFill>
              </a:rPr>
              <a:t>лок</a:t>
            </a:r>
            <a:r>
              <a:rPr lang="en-US" sz="2200" b="1" dirty="0" smtClean="0">
                <a:solidFill>
                  <a:schemeClr val="accent2">
                    <a:lumMod val="50000"/>
                  </a:schemeClr>
                </a:solidFill>
              </a:rPr>
              <a:t>á</a:t>
            </a:r>
            <a:r>
              <a:rPr lang="ru-RU" sz="2200" b="1" dirty="0" err="1" smtClean="0">
                <a:solidFill>
                  <a:schemeClr val="accent2">
                    <a:lumMod val="50000"/>
                  </a:schemeClr>
                </a:solidFill>
              </a:rPr>
              <a:t>нты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 (цифры, указывающие положение заместителей) были наименьшими.</a:t>
            </a:r>
          </a:p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3. К </a:t>
            </a:r>
            <a:r>
              <a:rPr lang="ru-RU" sz="2200" b="1" dirty="0" err="1" smtClean="0">
                <a:solidFill>
                  <a:schemeClr val="accent2">
                    <a:lumMod val="50000"/>
                  </a:schemeClr>
                </a:solidFill>
              </a:rPr>
              <a:t>локанту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 с названием заместителя добавляют название углеводорода с числом, отвечающим длине главной цепи. При этом нужно соблюдать следующие правила:</a:t>
            </a:r>
          </a:p>
          <a:p>
            <a:pPr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заместители перечисляются в алфавитном порядке;</a:t>
            </a:r>
          </a:p>
          <a:p>
            <a:pPr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повторяющиеся одинаковые заместители называют с добавлением; умножающих приставок (</a:t>
            </a:r>
            <a:r>
              <a:rPr lang="ru-RU" sz="2200" b="1" dirty="0" err="1" smtClean="0">
                <a:solidFill>
                  <a:schemeClr val="accent2">
                    <a:lumMod val="50000"/>
                  </a:schemeClr>
                </a:solidFill>
              </a:rPr>
              <a:t>ди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-, три-, </a:t>
            </a:r>
            <a:r>
              <a:rPr lang="ru-RU" sz="2200" b="1" dirty="0" err="1" smtClean="0">
                <a:solidFill>
                  <a:schemeClr val="accent2">
                    <a:lumMod val="50000"/>
                  </a:schemeClr>
                </a:solidFill>
              </a:rPr>
              <a:t>тетра-и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 т.д.). Приставки не влияют на алфавитный порядок перечисления;</a:t>
            </a:r>
          </a:p>
          <a:p>
            <a:pPr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цифры отделяются от букв дефисом, а друг от друга – запятой;</a:t>
            </a:r>
          </a:p>
          <a:p>
            <a:pPr>
              <a:buFont typeface="Wingdings" pitchFamily="2" charset="2"/>
              <a:buChar char="ü"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каждому заместителю отвечает свой </a:t>
            </a:r>
            <a:r>
              <a:rPr lang="ru-RU" sz="2200" b="1" dirty="0" err="1" smtClean="0">
                <a:solidFill>
                  <a:schemeClr val="accent2">
                    <a:lumMod val="50000"/>
                  </a:schemeClr>
                </a:solidFill>
              </a:rPr>
              <a:t>локант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2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кнопка ответов"/>
          <p:cNvSpPr/>
          <p:nvPr/>
        </p:nvSpPr>
        <p:spPr>
          <a:xfrm>
            <a:off x="8501090" y="6143644"/>
            <a:ext cx="540000" cy="540000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ответы" descr="1375474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3528" y="764704"/>
            <a:ext cx="8643998" cy="5429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3857628"/>
            <a:ext cx="8229600" cy="2268535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Запомните!</a:t>
            </a:r>
          </a:p>
          <a:p>
            <a:pPr algn="ctr">
              <a:buNone/>
            </a:pPr>
            <a:r>
              <a:rPr lang="ru-RU" dirty="0" smtClean="0"/>
              <a:t>      У </a:t>
            </a:r>
            <a:r>
              <a:rPr lang="ru-RU" dirty="0" err="1" smtClean="0"/>
              <a:t>алканов</a:t>
            </a:r>
            <a:r>
              <a:rPr lang="ru-RU" dirty="0" smtClean="0"/>
              <a:t> только </a:t>
            </a:r>
            <a:r>
              <a:rPr lang="ru-RU" b="1" dirty="0" smtClean="0"/>
              <a:t>изомерия углеродного скелета</a:t>
            </a:r>
            <a:r>
              <a:rPr lang="ru-RU" dirty="0" smtClean="0"/>
              <a:t> (структурная изомерия)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642918"/>
            <a:ext cx="8215370" cy="12144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Изомеры- вещества, имеющие одинаковый количественный и качественный состав, но разное строение молекул и свойства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143116"/>
            <a:ext cx="8215370" cy="15716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Изомерия- явление, существования веществ, имеющих одинаковый количественный и качественный состав, но разное строение молекул и свойства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9" name="изомерия" descr="974620388.jpg"/>
          <p:cNvPicPr>
            <a:picLocks noChangeAspect="1"/>
          </p:cNvPicPr>
          <p:nvPr/>
        </p:nvPicPr>
        <p:blipFill>
          <a:blip r:embed="rId2" cstate="print"/>
          <a:srcRect r="3742" b="5804"/>
          <a:stretch>
            <a:fillRect/>
          </a:stretch>
        </p:blipFill>
        <p:spPr>
          <a:xfrm>
            <a:off x="428596" y="428604"/>
            <a:ext cx="8358246" cy="5786478"/>
          </a:xfrm>
          <a:prstGeom prst="rect">
            <a:avLst/>
          </a:prstGeom>
        </p:spPr>
      </p:pic>
      <p:sp>
        <p:nvSpPr>
          <p:cNvPr id="8" name="кнопка на изомерию"/>
          <p:cNvSpPr/>
          <p:nvPr/>
        </p:nvSpPr>
        <p:spPr>
          <a:xfrm>
            <a:off x="8501090" y="6143644"/>
            <a:ext cx="500066" cy="428628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9397" name="Picture 5" descr="Копия (3) img1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060575"/>
            <a:ext cx="8569325" cy="1893888"/>
          </a:xfrm>
          <a:prstGeom prst="rect">
            <a:avLst/>
          </a:prstGeom>
          <a:noFill/>
        </p:spPr>
      </p:pic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571472" y="1643050"/>
            <a:ext cx="431800" cy="358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59401" name="Rectangle 9"/>
          <p:cNvSpPr>
            <a:spLocks noChangeArrowheads="1"/>
          </p:cNvSpPr>
          <p:nvPr/>
        </p:nvSpPr>
        <p:spPr bwMode="auto">
          <a:xfrm>
            <a:off x="2411413" y="1628775"/>
            <a:ext cx="431800" cy="3603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3995738" y="1628775"/>
            <a:ext cx="432000" cy="3603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59403" name="Rectangle 11"/>
          <p:cNvSpPr>
            <a:spLocks noChangeArrowheads="1"/>
          </p:cNvSpPr>
          <p:nvPr/>
        </p:nvSpPr>
        <p:spPr bwMode="auto">
          <a:xfrm>
            <a:off x="5929322" y="1643050"/>
            <a:ext cx="468000" cy="360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59404" name="Rectangle 12"/>
          <p:cNvSpPr>
            <a:spLocks noChangeArrowheads="1"/>
          </p:cNvSpPr>
          <p:nvPr/>
        </p:nvSpPr>
        <p:spPr bwMode="auto">
          <a:xfrm>
            <a:off x="7572396" y="1643050"/>
            <a:ext cx="432000" cy="360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59405" name="Rectangle 13"/>
          <p:cNvSpPr>
            <a:spLocks noChangeArrowheads="1"/>
          </p:cNvSpPr>
          <p:nvPr/>
        </p:nvSpPr>
        <p:spPr bwMode="auto">
          <a:xfrm>
            <a:off x="1042988" y="4292600"/>
            <a:ext cx="7632700" cy="7207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2,4- </a:t>
            </a:r>
            <a:r>
              <a:rPr lang="ru-RU" sz="4000" dirty="0" err="1">
                <a:solidFill>
                  <a:srgbClr val="FF0000"/>
                </a:solidFill>
              </a:rPr>
              <a:t>диметил</a:t>
            </a:r>
            <a:r>
              <a:rPr lang="ru-RU" sz="4000" dirty="0" err="1">
                <a:solidFill>
                  <a:srgbClr val="000000"/>
                </a:solidFill>
              </a:rPr>
              <a:t>пентан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Назовите </a:t>
            </a:r>
            <a:r>
              <a:rPr lang="ru-RU" dirty="0" err="1" smtClean="0"/>
              <a:t>алкан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9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 animBg="1"/>
      <p:bldP spid="59401" grpId="0" animBg="1"/>
      <p:bldP spid="59402" grpId="0" animBg="1"/>
      <p:bldP spid="59403" grpId="0" animBg="1"/>
      <p:bldP spid="59404" grpId="0" animBg="1"/>
      <p:bldP spid="5940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7589" name="Picture 5" descr="img1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714488"/>
            <a:ext cx="7056437" cy="2573338"/>
          </a:xfrm>
          <a:prstGeom prst="rect">
            <a:avLst/>
          </a:prstGeom>
          <a:noFill/>
        </p:spPr>
      </p:pic>
      <p:sp>
        <p:nvSpPr>
          <p:cNvPr id="67590" name="Rectangle 6"/>
          <p:cNvSpPr>
            <a:spLocks noChangeArrowheads="1"/>
          </p:cNvSpPr>
          <p:nvPr/>
        </p:nvSpPr>
        <p:spPr bwMode="auto">
          <a:xfrm>
            <a:off x="285720" y="5214950"/>
            <a:ext cx="3960000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2400" dirty="0" smtClean="0">
                <a:solidFill>
                  <a:srgbClr val="000000"/>
                </a:solidFill>
              </a:rPr>
              <a:t>А)2,2,4-триметилгексан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4714876" y="5214950"/>
            <a:ext cx="3960000" cy="6492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2400" dirty="0">
                <a:solidFill>
                  <a:srgbClr val="000000"/>
                </a:solidFill>
              </a:rPr>
              <a:t>Б)5,5-диметил-3этилгексан</a:t>
            </a:r>
          </a:p>
        </p:txBody>
      </p:sp>
      <p:sp>
        <p:nvSpPr>
          <p:cNvPr id="67592" name="Rectangle 8"/>
          <p:cNvSpPr>
            <a:spLocks noChangeArrowheads="1"/>
          </p:cNvSpPr>
          <p:nvPr/>
        </p:nvSpPr>
        <p:spPr bwMode="auto">
          <a:xfrm>
            <a:off x="285720" y="6000768"/>
            <a:ext cx="3960000" cy="648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2400" dirty="0">
                <a:solidFill>
                  <a:srgbClr val="000000"/>
                </a:solidFill>
              </a:rPr>
              <a:t>В)2-диметил-4 </a:t>
            </a:r>
            <a:r>
              <a:rPr lang="ru-RU" sz="2400" dirty="0" err="1">
                <a:solidFill>
                  <a:srgbClr val="000000"/>
                </a:solidFill>
              </a:rPr>
              <a:t>этилгексан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67593" name="Rectangle 9"/>
          <p:cNvSpPr>
            <a:spLocks noChangeArrowheads="1"/>
          </p:cNvSpPr>
          <p:nvPr/>
        </p:nvSpPr>
        <p:spPr bwMode="auto">
          <a:xfrm>
            <a:off x="4714876" y="5929330"/>
            <a:ext cx="3996000" cy="648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2400" dirty="0">
                <a:solidFill>
                  <a:srgbClr val="000000"/>
                </a:solidFill>
              </a:rPr>
              <a:t>Г)2,2-диметил-4 </a:t>
            </a:r>
            <a:r>
              <a:rPr lang="ru-RU" sz="2400" dirty="0" err="1">
                <a:solidFill>
                  <a:srgbClr val="000000"/>
                </a:solidFill>
              </a:rPr>
              <a:t>этилгексан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Тест: Название </a:t>
            </a:r>
            <a:r>
              <a:rPr lang="ru-RU" dirty="0" err="1" smtClean="0"/>
              <a:t>алкана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75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75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Строение </a:t>
            </a:r>
            <a:r>
              <a:rPr lang="ru-RU" dirty="0" err="1" smtClean="0"/>
              <a:t>алканов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285860"/>
            <a:ext cx="8401080" cy="5357850"/>
          </a:xfrm>
        </p:spPr>
        <p:txBody>
          <a:bodyPr>
            <a:normAutofit fontScale="62500" lnSpcReduction="20000"/>
          </a:bodyPr>
          <a:lstStyle/>
          <a:p>
            <a:r>
              <a:rPr lang="ru-RU" sz="4500" dirty="0" smtClean="0"/>
              <a:t>Атомы углерода в молекулах </a:t>
            </a:r>
            <a:r>
              <a:rPr lang="ru-RU" sz="4500" dirty="0" err="1" smtClean="0"/>
              <a:t>алканов</a:t>
            </a:r>
            <a:r>
              <a:rPr lang="ru-RU" sz="4500" dirty="0" smtClean="0"/>
              <a:t> находятся в состоянии </a:t>
            </a:r>
            <a:r>
              <a:rPr lang="en-US" sz="4500" dirty="0" smtClean="0"/>
              <a:t>sp</a:t>
            </a:r>
            <a:r>
              <a:rPr lang="en-US" sz="4500" baseline="30000" dirty="0" smtClean="0"/>
              <a:t>3</a:t>
            </a:r>
            <a:r>
              <a:rPr lang="ru-RU" sz="4500" dirty="0" smtClean="0"/>
              <a:t>- гибридизации.</a:t>
            </a:r>
          </a:p>
          <a:p>
            <a:pPr>
              <a:buNone/>
            </a:pPr>
            <a:endParaRPr lang="ru-RU" sz="4000" dirty="0" smtClean="0"/>
          </a:p>
          <a:p>
            <a:endParaRPr lang="ru-RU" sz="4000" dirty="0" smtClean="0"/>
          </a:p>
          <a:p>
            <a:pPr>
              <a:buNone/>
            </a:pPr>
            <a:endParaRPr lang="ru-RU" sz="4000" dirty="0" smtClean="0"/>
          </a:p>
          <a:p>
            <a:pPr>
              <a:buNone/>
            </a:pPr>
            <a:r>
              <a:rPr lang="ru-RU" sz="4000" b="1" dirty="0" smtClean="0"/>
              <a:t>                 </a:t>
            </a:r>
            <a:r>
              <a:rPr lang="ru-RU" b="1" dirty="0" smtClean="0"/>
              <a:t>МЕТАН                                                         ЭТАН</a:t>
            </a:r>
          </a:p>
          <a:p>
            <a:r>
              <a:rPr lang="ru-RU" sz="4500" dirty="0" smtClean="0"/>
              <a:t>Валентный угол между гибридными облаками составляет 109°28´. Геометрическая </a:t>
            </a:r>
            <a:r>
              <a:rPr lang="ru-RU" sz="4000" dirty="0" smtClean="0"/>
              <a:t>форма </a:t>
            </a:r>
            <a:r>
              <a:rPr lang="ru-RU" sz="4500" dirty="0" smtClean="0"/>
              <a:t>молекулы- тетраэдр. У пропана и других гомологов зигзагообразная углеродная цепь.</a:t>
            </a:r>
          </a:p>
          <a:p>
            <a:r>
              <a:rPr lang="ru-RU" sz="4500" dirty="0" smtClean="0"/>
              <a:t>Длина связи С-С равна 0,154 нм.</a:t>
            </a:r>
          </a:p>
          <a:p>
            <a:r>
              <a:rPr lang="ru-RU" sz="4500" dirty="0" smtClean="0"/>
              <a:t>Связи С-С </a:t>
            </a:r>
            <a:r>
              <a:rPr lang="ru-RU" sz="4500" dirty="0" err="1" smtClean="0"/>
              <a:t>ковалентно-неполярные</a:t>
            </a:r>
            <a:r>
              <a:rPr lang="ru-RU" sz="4500" dirty="0" smtClean="0"/>
              <a:t>, связи С-Н </a:t>
            </a:r>
            <a:r>
              <a:rPr lang="ru-RU" sz="4500" dirty="0" err="1" smtClean="0"/>
              <a:t>слабополярные</a:t>
            </a:r>
            <a:r>
              <a:rPr lang="ru-RU" sz="4500" dirty="0" smtClean="0"/>
              <a:t> (</a:t>
            </a:r>
            <a:r>
              <a:rPr lang="ru-RU" sz="4500" dirty="0" err="1" smtClean="0"/>
              <a:t>ковалентно-полярные</a:t>
            </a:r>
            <a:r>
              <a:rPr lang="ru-RU" sz="4500" dirty="0" smtClean="0"/>
              <a:t>). По типу перекрывания только </a:t>
            </a:r>
            <a:r>
              <a:rPr lang="el-GR" sz="4500" dirty="0" smtClean="0"/>
              <a:t>σ</a:t>
            </a:r>
            <a:r>
              <a:rPr lang="ru-RU" sz="4500" dirty="0" smtClean="0"/>
              <a:t>- связи (сигма)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6" name="кнопка на гибридизацию"/>
          <p:cNvSpPr/>
          <p:nvPr/>
        </p:nvSpPr>
        <p:spPr>
          <a:xfrm>
            <a:off x="5500694" y="1643050"/>
            <a:ext cx="500066" cy="360000"/>
          </a:xfrm>
          <a:prstGeom prst="triangl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метан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928802"/>
            <a:ext cx="3643338" cy="1643074"/>
          </a:xfrm>
          <a:prstGeom prst="rect">
            <a:avLst/>
          </a:prstGeom>
        </p:spPr>
      </p:pic>
      <p:pic>
        <p:nvPicPr>
          <p:cNvPr id="10" name="Рисунок 9" descr="161708_html_m473a13dc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1785926"/>
            <a:ext cx="4357718" cy="2000264"/>
          </a:xfrm>
          <a:prstGeom prst="rect">
            <a:avLst/>
          </a:prstGeom>
        </p:spPr>
      </p:pic>
      <p:pic>
        <p:nvPicPr>
          <p:cNvPr id="8" name="гибридизация" descr="m43fc9161.jpg"/>
          <p:cNvPicPr>
            <a:picLocks noChangeAspect="1"/>
          </p:cNvPicPr>
          <p:nvPr/>
        </p:nvPicPr>
        <p:blipFill>
          <a:blip r:embed="rId4" cstate="print"/>
          <a:srcRect l="-893"/>
          <a:stretch>
            <a:fillRect/>
          </a:stretch>
        </p:blipFill>
        <p:spPr>
          <a:xfrm>
            <a:off x="285720" y="2000240"/>
            <a:ext cx="8643998" cy="3000396"/>
          </a:xfrm>
          <a:prstGeom prst="rect">
            <a:avLst/>
          </a:prstGeom>
        </p:spPr>
      </p:pic>
      <p:sp>
        <p:nvSpPr>
          <p:cNvPr id="11" name="стрелка на ентан"/>
          <p:cNvSpPr/>
          <p:nvPr/>
        </p:nvSpPr>
        <p:spPr>
          <a:xfrm>
            <a:off x="8501090" y="4786322"/>
            <a:ext cx="428628" cy="214314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пентан" descr="ab15-37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86446" y="0"/>
            <a:ext cx="3357554" cy="36433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858016" y="200024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109°28´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714744" y="2214554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109°28´</a:t>
            </a:r>
            <a:endParaRPr lang="ru-RU" b="1" dirty="0"/>
          </a:p>
        </p:txBody>
      </p:sp>
      <p:sp>
        <p:nvSpPr>
          <p:cNvPr id="15" name="Арка 14"/>
          <p:cNvSpPr/>
          <p:nvPr/>
        </p:nvSpPr>
        <p:spPr>
          <a:xfrm rot="3096966">
            <a:off x="3418169" y="2485805"/>
            <a:ext cx="648000" cy="285753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Арка 15"/>
          <p:cNvSpPr/>
          <p:nvPr/>
        </p:nvSpPr>
        <p:spPr>
          <a:xfrm rot="1509261">
            <a:off x="6816583" y="2338725"/>
            <a:ext cx="648000" cy="285753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7224" y="7857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7215206" y="3000372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0,154 нм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7215206" y="2643182"/>
            <a:ext cx="968214" cy="369332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l-GR" b="1" dirty="0" smtClean="0">
                <a:solidFill>
                  <a:srgbClr val="FF0000"/>
                </a:solidFill>
              </a:rPr>
              <a:t>σ</a:t>
            </a:r>
            <a:r>
              <a:rPr lang="ru-RU" b="1" dirty="0" smtClean="0">
                <a:solidFill>
                  <a:srgbClr val="FF0000"/>
                </a:solidFill>
              </a:rPr>
              <a:t>- связь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  <p:bldP spid="16" grpId="0" animBg="1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Физические свойства </a:t>
            </a:r>
            <a:r>
              <a:rPr lang="ru-RU" smtClean="0"/>
              <a:t>алканов</a:t>
            </a:r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28594" y="1357291"/>
          <a:ext cx="8358247" cy="4786352"/>
        </p:xfrm>
        <a:graphic>
          <a:graphicData uri="http://schemas.openxmlformats.org/drawingml/2006/table">
            <a:tbl>
              <a:tblPr/>
              <a:tblGrid>
                <a:gridCol w="1357324"/>
                <a:gridCol w="857256"/>
                <a:gridCol w="928694"/>
                <a:gridCol w="1071570"/>
                <a:gridCol w="1144241"/>
                <a:gridCol w="930397"/>
                <a:gridCol w="2068765"/>
              </a:tblGrid>
              <a:tr h="7977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Georgia"/>
                          <a:ea typeface="Times New Roman"/>
                          <a:cs typeface="Times New Roman"/>
                        </a:rPr>
                        <a:t>Т</a:t>
                      </a:r>
                      <a:r>
                        <a:rPr lang="ru-RU" sz="1800" baseline="-25000" dirty="0" err="1" smtClean="0">
                          <a:latin typeface="Georgia"/>
                          <a:ea typeface="Times New Roman"/>
                          <a:cs typeface="Times New Roman"/>
                        </a:rPr>
                        <a:t>пл</a:t>
                      </a:r>
                      <a:r>
                        <a:rPr lang="ru-RU" sz="1800" baseline="0" dirty="0" err="1" smtClean="0">
                          <a:latin typeface="Georgia"/>
                          <a:ea typeface="Times New Roman"/>
                          <a:cs typeface="Times New Roman"/>
                        </a:rPr>
                        <a:t>°С</a:t>
                      </a:r>
                      <a:endParaRPr lang="ru-RU" sz="1100" baseline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Georgia"/>
                          <a:ea typeface="Times New Roman"/>
                          <a:cs typeface="Times New Roman"/>
                        </a:rPr>
                        <a:t>Т </a:t>
                      </a:r>
                      <a:r>
                        <a:rPr lang="ru-RU" sz="1800" baseline="-25000" dirty="0">
                          <a:latin typeface="Georgia"/>
                          <a:ea typeface="Times New Roman"/>
                          <a:cs typeface="Times New Roman"/>
                        </a:rPr>
                        <a:t>кип </a:t>
                      </a:r>
                      <a:r>
                        <a:rPr lang="ru-RU" sz="1800" baseline="0" dirty="0">
                          <a:latin typeface="Georgia"/>
                          <a:ea typeface="Times New Roman"/>
                          <a:cs typeface="Times New Roman"/>
                        </a:rPr>
                        <a:t>°С</a:t>
                      </a:r>
                      <a:endParaRPr lang="ru-RU" sz="1100" baseline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Georgia"/>
                          <a:ea typeface="Times New Roman"/>
                          <a:cs typeface="Times New Roman"/>
                        </a:rPr>
                        <a:t>Агрег</a:t>
                      </a:r>
                      <a:r>
                        <a:rPr lang="ru-RU" sz="1800" dirty="0">
                          <a:latin typeface="Georgia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800" dirty="0" err="1">
                          <a:latin typeface="Georgia"/>
                          <a:ea typeface="Times New Roman"/>
                          <a:cs typeface="Times New Roman"/>
                        </a:rPr>
                        <a:t>сост-е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Georgia"/>
                          <a:ea typeface="Times New Roman"/>
                          <a:cs typeface="Times New Roman"/>
                        </a:rPr>
                        <a:t>Запах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Georgia"/>
                          <a:ea typeface="Times New Roman"/>
                          <a:cs typeface="Times New Roman"/>
                        </a:rPr>
                        <a:t>Цвет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Georgia"/>
                          <a:ea typeface="Times New Roman"/>
                          <a:cs typeface="Times New Roman"/>
                        </a:rPr>
                        <a:t>Растворимость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988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Times New Roman"/>
                          <a:cs typeface="Times New Roman"/>
                        </a:rPr>
                        <a:t>Метан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–182,5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–161,5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Times New Roman"/>
                          <a:cs typeface="Times New Roman"/>
                        </a:rPr>
                        <a:t>газы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Times New Roman"/>
                          <a:cs typeface="Times New Roman"/>
                        </a:rPr>
                        <a:t>отсутствует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Times New Roman"/>
                          <a:cs typeface="Times New Roman"/>
                        </a:rPr>
                        <a:t>отсутствует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Georgia"/>
                          <a:ea typeface="Times New Roman"/>
                          <a:cs typeface="Times New Roman"/>
                        </a:rPr>
                        <a:t>Не растворимы в воде и полярных растворителях, но являются хорошими растворителями для неполярных веществ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988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Times New Roman"/>
                          <a:cs typeface="Times New Roman"/>
                        </a:rPr>
                        <a:t>Этан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–183,3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–88,6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8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Times New Roman"/>
                          <a:cs typeface="Times New Roman"/>
                        </a:rPr>
                        <a:t>Пропан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–187,7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–42,1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8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Times New Roman"/>
                          <a:cs typeface="Times New Roman"/>
                        </a:rPr>
                        <a:t>Бутан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–138,4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–0,5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8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Times New Roman"/>
                          <a:cs typeface="Times New Roman"/>
                        </a:rPr>
                        <a:t>Пентан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–129,7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36,1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Times New Roman"/>
                          <a:cs typeface="Times New Roman"/>
                        </a:rPr>
                        <a:t>жидкости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Times New Roman"/>
                          <a:cs typeface="Times New Roman"/>
                        </a:rPr>
                        <a:t>Бензиновый запах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8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Times New Roman"/>
                          <a:cs typeface="Times New Roman"/>
                        </a:rPr>
                        <a:t>Гексан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–95,3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68,7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8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Times New Roman"/>
                          <a:cs typeface="Times New Roman"/>
                        </a:rPr>
                        <a:t>Гептан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–90,6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98,4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8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Times New Roman"/>
                          <a:cs typeface="Times New Roman"/>
                        </a:rPr>
                        <a:t>Октан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–56,8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125,7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772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Times New Roman"/>
                          <a:cs typeface="Times New Roman"/>
                        </a:rPr>
                        <a:t>Октадекан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Georgia"/>
                          <a:ea typeface="Times New Roman"/>
                          <a:cs typeface="Times New Roman"/>
                        </a:rPr>
                        <a:t>28,18 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Georgia"/>
                          <a:ea typeface="Times New Roman"/>
                          <a:cs typeface="Times New Roman"/>
                        </a:rPr>
                        <a:t>317,4 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Times New Roman"/>
                          <a:cs typeface="Times New Roman"/>
                        </a:rPr>
                        <a:t>твердые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Times New Roman"/>
                          <a:cs typeface="Times New Roman"/>
                        </a:rPr>
                        <a:t>отсутствует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Georgia"/>
                          <a:ea typeface="Times New Roman"/>
                          <a:cs typeface="Times New Roman"/>
                        </a:rPr>
                        <a:t>белые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/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Химические свойства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алканов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20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    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</a:rPr>
              <a:t>Алканы-предельные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углеводороды, т.е их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</a:rPr>
              <a:t>углерод-водородные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связи насыщены до предела, </a:t>
            </a: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</a:rPr>
              <a:t>углерод-углеродные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связи соединены прочной </a:t>
            </a:r>
            <a:r>
              <a:rPr lang="el-GR" sz="4000" b="1" dirty="0" smtClean="0">
                <a:solidFill>
                  <a:schemeClr val="accent2">
                    <a:lumMod val="50000"/>
                  </a:schemeClr>
                </a:solidFill>
              </a:rPr>
              <a:t>σ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-связью. Эти связи разрываются при жестких условиях. </a:t>
            </a:r>
          </a:p>
          <a:p>
            <a:pPr>
              <a:buFont typeface="Wingdings" pitchFamily="2" charset="2"/>
              <a:buChar char="Ø"/>
            </a:pPr>
            <a:r>
              <a:rPr lang="ru-RU" sz="4000" b="1" dirty="0" err="1" smtClean="0">
                <a:solidFill>
                  <a:schemeClr val="accent2">
                    <a:lumMod val="50000"/>
                  </a:schemeClr>
                </a:solidFill>
              </a:rPr>
              <a:t>Алканы-малоактивные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 вещества. Но участвуют в реакциях замещения и отщепления.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Овал 20"/>
          <p:cNvSpPr/>
          <p:nvPr/>
        </p:nvSpPr>
        <p:spPr>
          <a:xfrm>
            <a:off x="6643702" y="4357694"/>
            <a:ext cx="857256" cy="42862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 rot="1465743">
            <a:off x="1181637" y="3911668"/>
            <a:ext cx="2143140" cy="60897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I.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Реакции замещения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4007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1.1</a:t>
            </a:r>
            <a:r>
              <a:rPr lang="en-US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Галоген</a:t>
            </a:r>
            <a:r>
              <a:rPr lang="ru-RU" b="1" dirty="0" smtClean="0"/>
              <a:t>ирование</a:t>
            </a:r>
            <a:r>
              <a:rPr lang="ru-RU" dirty="0" smtClean="0"/>
              <a:t> </a:t>
            </a:r>
            <a:r>
              <a:rPr lang="ru-RU" sz="2800" dirty="0" smtClean="0"/>
              <a:t>( реакция, в которой происходит замещение атомов водорода атомами галогенов. Практическое значение имеют реакции с хлором и бромом)</a:t>
            </a:r>
          </a:p>
          <a:p>
            <a:pPr>
              <a:buNone/>
            </a:pPr>
            <a:r>
              <a:rPr lang="en-US" sz="4000" dirty="0" smtClean="0"/>
              <a:t>       </a:t>
            </a:r>
            <a:r>
              <a:rPr lang="en-US" sz="4000" b="1" dirty="0" smtClean="0"/>
              <a:t>H                                 CI</a:t>
            </a:r>
          </a:p>
          <a:p>
            <a:pPr>
              <a:buNone/>
            </a:pPr>
            <a:r>
              <a:rPr lang="en-US" sz="4000" b="1" dirty="0" smtClean="0"/>
              <a:t>  H- C -H + CI   </a:t>
            </a:r>
            <a:r>
              <a:rPr lang="en-US" sz="4000" b="1" dirty="0" err="1" smtClean="0"/>
              <a:t>CI</a:t>
            </a:r>
            <a:r>
              <a:rPr lang="en-US" sz="4000" b="1" dirty="0" smtClean="0"/>
              <a:t>         H- C -H +HCI</a:t>
            </a:r>
            <a:endParaRPr lang="ru-RU" sz="4000" b="1" dirty="0" smtClean="0"/>
          </a:p>
          <a:p>
            <a:pPr>
              <a:buNone/>
            </a:pPr>
            <a:r>
              <a:rPr lang="en-US" sz="4000" b="1" dirty="0" smtClean="0"/>
              <a:t>       H                                  </a:t>
            </a:r>
            <a:r>
              <a:rPr lang="en-US" sz="4000" b="1" dirty="0" err="1" smtClean="0"/>
              <a:t>H</a:t>
            </a:r>
            <a:endParaRPr lang="ru-RU" sz="4000" b="1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Хлорметан </a:t>
            </a:r>
            <a:r>
              <a:rPr lang="ru-RU" sz="2400" b="1" dirty="0" smtClean="0"/>
              <a:t>СН</a:t>
            </a:r>
            <a:r>
              <a:rPr lang="ru-RU" sz="2400" b="1" baseline="-25000" dirty="0" smtClean="0"/>
              <a:t>3</a:t>
            </a:r>
            <a:r>
              <a:rPr lang="ru-RU" sz="2400" b="1" dirty="0" smtClean="0"/>
              <a:t>С</a:t>
            </a:r>
            <a:r>
              <a:rPr lang="en-US" sz="2400" b="1" dirty="0" smtClean="0"/>
              <a:t>I</a:t>
            </a:r>
            <a:r>
              <a:rPr lang="ru-RU" sz="2400" b="1" dirty="0" smtClean="0"/>
              <a:t> </a:t>
            </a:r>
            <a:r>
              <a:rPr lang="ru-RU" sz="2400" dirty="0" smtClean="0"/>
              <a:t>–</a:t>
            </a:r>
            <a:r>
              <a:rPr lang="ru-RU" sz="2400" dirty="0" err="1" smtClean="0"/>
              <a:t>хладоагент</a:t>
            </a:r>
            <a:r>
              <a:rPr lang="ru-RU" sz="2400" dirty="0" smtClean="0"/>
              <a:t>, применяется в холодильных установках.</a:t>
            </a:r>
            <a:endParaRPr lang="ru-RU" sz="2000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000496" y="4572008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1392567" y="4178656"/>
            <a:ext cx="213505" cy="169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1394260" y="4892228"/>
            <a:ext cx="213505" cy="169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5537664" y="4249286"/>
            <a:ext cx="213505" cy="169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1849767" y="4635856"/>
            <a:ext cx="213505" cy="169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 flipH="1">
            <a:off x="3143240" y="4572008"/>
            <a:ext cx="213505" cy="169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5537664" y="4892228"/>
            <a:ext cx="213505" cy="169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071934" y="4143380"/>
            <a:ext cx="546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h</a:t>
            </a:r>
            <a:r>
              <a:rPr lang="el-GR" sz="2800" b="1" dirty="0" smtClean="0"/>
              <a:t>ν</a:t>
            </a:r>
            <a:endParaRPr lang="ru-RU" sz="2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1214414" y="5572140"/>
            <a:ext cx="6929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Метан                                     Хлорметан или хлористый метил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9" grpId="0" animBg="1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857356" y="2714620"/>
            <a:ext cx="1285884" cy="57150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Реакции замещения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6412"/>
          </a:xfrm>
        </p:spPr>
        <p:txBody>
          <a:bodyPr>
            <a:normAutofit/>
          </a:bodyPr>
          <a:lstStyle/>
          <a:p>
            <a:r>
              <a:rPr lang="ru-RU" dirty="0" smtClean="0"/>
              <a:t>Галогенирование( 2 стадия)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sz="4000" b="1" dirty="0" smtClean="0"/>
              <a:t> </a:t>
            </a:r>
            <a:r>
              <a:rPr lang="ru-RU" sz="4000" b="1" dirty="0" smtClean="0"/>
              <a:t>     </a:t>
            </a:r>
            <a:r>
              <a:rPr lang="en-US" sz="4000" b="1" dirty="0" smtClean="0"/>
              <a:t>CI                                 CI</a:t>
            </a:r>
          </a:p>
          <a:p>
            <a:pPr>
              <a:buNone/>
            </a:pPr>
            <a:r>
              <a:rPr lang="en-US" sz="4000" b="1" dirty="0" smtClean="0"/>
              <a:t>  H- C -H + CI   </a:t>
            </a:r>
            <a:r>
              <a:rPr lang="en-US" sz="4000" b="1" dirty="0" err="1" smtClean="0"/>
              <a:t>CI</a:t>
            </a:r>
            <a:r>
              <a:rPr lang="en-US" sz="4000" b="1" dirty="0" smtClean="0"/>
              <a:t>         H- C - CI +HCI</a:t>
            </a:r>
            <a:endParaRPr lang="ru-RU" sz="4000" b="1" dirty="0" smtClean="0"/>
          </a:p>
          <a:p>
            <a:pPr>
              <a:buNone/>
            </a:pPr>
            <a:r>
              <a:rPr lang="en-US" sz="4000" b="1" dirty="0" smtClean="0"/>
              <a:t>       H                                 </a:t>
            </a:r>
            <a:r>
              <a:rPr lang="en-US" sz="4000" b="1" dirty="0" err="1" smtClean="0"/>
              <a:t>H</a:t>
            </a:r>
            <a:endParaRPr lang="ru-RU" sz="4000" b="1" dirty="0" smtClean="0"/>
          </a:p>
          <a:p>
            <a:pPr>
              <a:buNone/>
            </a:pPr>
            <a:endParaRPr lang="en-US" sz="1100" dirty="0" smtClean="0"/>
          </a:p>
          <a:p>
            <a:pPr>
              <a:buNone/>
            </a:pPr>
            <a:r>
              <a:rPr lang="ru-RU" sz="4000" dirty="0" smtClean="0"/>
              <a:t>Или</a:t>
            </a:r>
            <a:r>
              <a:rPr lang="en-US" sz="4000" dirty="0" smtClean="0"/>
              <a:t>  </a:t>
            </a:r>
            <a:r>
              <a:rPr lang="ru-RU" sz="4000" b="1" dirty="0" smtClean="0"/>
              <a:t> </a:t>
            </a:r>
            <a:r>
              <a:rPr lang="en-US" sz="4000" b="1" dirty="0" smtClean="0"/>
              <a:t>CH</a:t>
            </a:r>
            <a:r>
              <a:rPr lang="en-US" sz="4000" b="1" baseline="-25000" dirty="0" smtClean="0"/>
              <a:t>3</a:t>
            </a:r>
            <a:r>
              <a:rPr lang="en-US" sz="4000" b="1" dirty="0" smtClean="0"/>
              <a:t>CI+CI</a:t>
            </a:r>
            <a:r>
              <a:rPr lang="en-US" sz="4000" b="1" baseline="-25000" dirty="0" smtClean="0"/>
              <a:t>2             </a:t>
            </a:r>
            <a:r>
              <a:rPr lang="en-US" sz="4000" b="1" dirty="0" smtClean="0"/>
              <a:t>CH</a:t>
            </a:r>
            <a:r>
              <a:rPr lang="en-US" sz="4000" b="1" baseline="-25000" dirty="0" smtClean="0"/>
              <a:t>2</a:t>
            </a:r>
            <a:r>
              <a:rPr lang="en-US" sz="4000" b="1" dirty="0" smtClean="0"/>
              <a:t>CI</a:t>
            </a:r>
            <a:r>
              <a:rPr lang="en-US" sz="4000" b="1" baseline="-25000" dirty="0" smtClean="0"/>
              <a:t>2</a:t>
            </a:r>
            <a:r>
              <a:rPr lang="en-US" sz="4000" b="1" dirty="0" smtClean="0"/>
              <a:t>+HCI</a:t>
            </a:r>
          </a:p>
          <a:p>
            <a:pPr>
              <a:buNone/>
              <a:defRPr/>
            </a:pPr>
            <a:r>
              <a:rPr lang="ru-RU" sz="2600" dirty="0" smtClean="0"/>
              <a:t>      </a:t>
            </a:r>
            <a:r>
              <a:rPr lang="ru-RU" sz="2600" dirty="0" err="1" smtClean="0"/>
              <a:t>Дихлорметан</a:t>
            </a:r>
            <a:r>
              <a:rPr lang="ru-RU" sz="2600" dirty="0" smtClean="0"/>
              <a:t> </a:t>
            </a:r>
            <a:r>
              <a:rPr lang="ru-RU" sz="2600" b="1" dirty="0" smtClean="0"/>
              <a:t>СН</a:t>
            </a:r>
            <a:r>
              <a:rPr lang="en-US" sz="2600" b="1" baseline="-25000" dirty="0" smtClean="0"/>
              <a:t>2</a:t>
            </a:r>
            <a:r>
              <a:rPr lang="en-US" sz="2600" b="1" dirty="0" smtClean="0"/>
              <a:t>Cl</a:t>
            </a:r>
            <a:r>
              <a:rPr lang="en-US" sz="2600" b="1" baseline="-25000" dirty="0" smtClean="0"/>
              <a:t>2 </a:t>
            </a:r>
            <a:r>
              <a:rPr lang="en-US" sz="2600" dirty="0" smtClean="0"/>
              <a:t>–</a:t>
            </a:r>
            <a:r>
              <a:rPr lang="ru-RU" sz="2600" dirty="0" smtClean="0"/>
              <a:t> применяется как растворитель, для склеивания  пластиков</a:t>
            </a:r>
            <a:endParaRPr lang="ru-RU" sz="2600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>
            <a:off x="1428728" y="2643182"/>
            <a:ext cx="14287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1429522" y="3356768"/>
            <a:ext cx="14287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5572926" y="2570950"/>
            <a:ext cx="14287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>
            <a:off x="5572926" y="3356768"/>
            <a:ext cx="14287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>
            <a:off x="3215472" y="2999578"/>
            <a:ext cx="14287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00100" y="3857628"/>
            <a:ext cx="8001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Хлорметан                                     </a:t>
            </a:r>
            <a:r>
              <a:rPr lang="ru-RU" sz="2000" b="1" dirty="0" err="1" smtClean="0"/>
              <a:t>Дихлорметан</a:t>
            </a:r>
            <a:r>
              <a:rPr lang="ru-RU" sz="2000" b="1" dirty="0" smtClean="0"/>
              <a:t> или хлористый метилен </a:t>
            </a:r>
            <a:endParaRPr lang="ru-RU" sz="2000" b="1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071934" y="3000372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071934" y="2428868"/>
            <a:ext cx="546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h</a:t>
            </a:r>
            <a:r>
              <a:rPr lang="el-GR" sz="2800" b="1" dirty="0" smtClean="0"/>
              <a:t>ν</a:t>
            </a:r>
            <a:endParaRPr lang="ru-RU" sz="2800" b="1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3929058" y="4643446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929058" y="4143380"/>
            <a:ext cx="546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h</a:t>
            </a:r>
            <a:r>
              <a:rPr lang="el-GR" sz="2800" b="1" dirty="0" smtClean="0"/>
              <a:t>ν</a:t>
            </a:r>
            <a:endParaRPr lang="ru-RU" sz="2800" b="1" dirty="0"/>
          </a:p>
        </p:txBody>
      </p:sp>
      <p:pic>
        <p:nvPicPr>
          <p:cNvPr id="19" name="i-main-pic" descr="Картинка 3 из 5245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429388" y="5429264"/>
            <a:ext cx="2124000" cy="1302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/>
      <p:bldP spid="16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64360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Галогенирование( 3 стадия)</a:t>
            </a:r>
          </a:p>
          <a:p>
            <a:pPr>
              <a:buNone/>
            </a:pPr>
            <a:r>
              <a:rPr lang="ru-RU" b="1" dirty="0" smtClean="0"/>
              <a:t>      </a:t>
            </a:r>
            <a:r>
              <a:rPr lang="en-US" sz="4000" b="1" dirty="0" smtClean="0"/>
              <a:t>CH</a:t>
            </a:r>
            <a:r>
              <a:rPr lang="ru-RU" sz="4000" b="1" baseline="-25000" dirty="0" smtClean="0"/>
              <a:t>2</a:t>
            </a:r>
            <a:r>
              <a:rPr lang="en-US" sz="4000" b="1" dirty="0" smtClean="0"/>
              <a:t>CI</a:t>
            </a:r>
            <a:r>
              <a:rPr lang="ru-RU" sz="4000" b="1" baseline="-25000" dirty="0" smtClean="0"/>
              <a:t>2</a:t>
            </a:r>
            <a:r>
              <a:rPr lang="ru-RU" sz="4000" b="1" dirty="0" smtClean="0"/>
              <a:t> </a:t>
            </a:r>
            <a:r>
              <a:rPr lang="en-US" sz="4000" b="1" dirty="0" smtClean="0"/>
              <a:t>+CI</a:t>
            </a:r>
            <a:r>
              <a:rPr lang="en-US" sz="4000" b="1" baseline="-25000" dirty="0" smtClean="0"/>
              <a:t>2             </a:t>
            </a:r>
            <a:r>
              <a:rPr lang="en-US" sz="4000" b="1" dirty="0" smtClean="0"/>
              <a:t>CHCI</a:t>
            </a:r>
            <a:r>
              <a:rPr lang="ru-RU" sz="4000" b="1" baseline="-25000" dirty="0" smtClean="0"/>
              <a:t>3</a:t>
            </a:r>
            <a:r>
              <a:rPr lang="en-US" sz="4000" b="1" dirty="0" smtClean="0"/>
              <a:t>+HCI</a:t>
            </a:r>
            <a:endParaRPr lang="ru-RU" sz="4000" b="1" dirty="0" smtClean="0"/>
          </a:p>
          <a:p>
            <a:pPr>
              <a:buNone/>
            </a:pPr>
            <a:endParaRPr lang="ru-RU" sz="2400" b="1" dirty="0" smtClean="0"/>
          </a:p>
          <a:p>
            <a:pPr>
              <a:buNone/>
              <a:defRPr/>
            </a:pPr>
            <a:r>
              <a:rPr lang="ru-RU" sz="2400" dirty="0" smtClean="0"/>
              <a:t>       Хлороформ</a:t>
            </a:r>
            <a:r>
              <a:rPr lang="ru-RU" sz="2400" b="1" dirty="0" smtClean="0"/>
              <a:t> СН</a:t>
            </a:r>
            <a:r>
              <a:rPr lang="en-US" sz="2400" b="1" dirty="0" smtClean="0"/>
              <a:t>Cl</a:t>
            </a:r>
            <a:r>
              <a:rPr lang="en-US" sz="2400" b="1" baseline="-25000" dirty="0" smtClean="0"/>
              <a:t>3</a:t>
            </a:r>
            <a:r>
              <a:rPr lang="ru-RU" sz="2400" dirty="0" smtClean="0"/>
              <a:t>, бесцветная летучая жидкость с эфирным запахом и сладким вкусом используется при производстве </a:t>
            </a:r>
            <a:r>
              <a:rPr lang="ru-RU" sz="2400" dirty="0" err="1" smtClean="0"/>
              <a:t>фреонового</a:t>
            </a:r>
            <a:r>
              <a:rPr lang="ru-RU" sz="2400" dirty="0" smtClean="0"/>
              <a:t> хладагента;  в качестве растворителя в фармакологической промышленности; для производства красителей и пестицидов</a:t>
            </a:r>
          </a:p>
          <a:p>
            <a:r>
              <a:rPr lang="ru-RU" dirty="0" smtClean="0"/>
              <a:t>Галогенирование( 4 стадия)</a:t>
            </a:r>
          </a:p>
          <a:p>
            <a:pPr>
              <a:buNone/>
            </a:pPr>
            <a:r>
              <a:rPr lang="ru-RU" sz="2400" b="1" dirty="0" smtClean="0"/>
              <a:t>         </a:t>
            </a:r>
            <a:r>
              <a:rPr lang="en-US" sz="4000" b="1" dirty="0" smtClean="0"/>
              <a:t>CHCI</a:t>
            </a:r>
            <a:r>
              <a:rPr lang="ru-RU" sz="4000" b="1" baseline="-25000" dirty="0" smtClean="0"/>
              <a:t>3</a:t>
            </a:r>
            <a:r>
              <a:rPr lang="ru-RU" sz="4000" b="1" dirty="0" smtClean="0"/>
              <a:t> </a:t>
            </a:r>
            <a:r>
              <a:rPr lang="en-US" sz="4000" b="1" dirty="0" smtClean="0"/>
              <a:t>+CI</a:t>
            </a:r>
            <a:r>
              <a:rPr lang="en-US" sz="4000" b="1" baseline="-25000" dirty="0" smtClean="0"/>
              <a:t>2             </a:t>
            </a:r>
            <a:r>
              <a:rPr lang="en-US" sz="4000" b="1" dirty="0" smtClean="0"/>
              <a:t>CCI</a:t>
            </a:r>
            <a:r>
              <a:rPr lang="ru-RU" sz="4000" b="1" baseline="-25000" dirty="0" smtClean="0"/>
              <a:t>4</a:t>
            </a:r>
            <a:r>
              <a:rPr lang="en-US" sz="4000" b="1" dirty="0" smtClean="0"/>
              <a:t>+HCI</a:t>
            </a:r>
            <a:endParaRPr lang="ru-RU" sz="4000" b="1" dirty="0" smtClean="0"/>
          </a:p>
          <a:p>
            <a:pPr>
              <a:buNone/>
            </a:pPr>
            <a:endParaRPr lang="ru-RU" sz="4000" b="1" dirty="0" smtClean="0"/>
          </a:p>
          <a:p>
            <a:pPr>
              <a:buNone/>
              <a:defRPr/>
            </a:pPr>
            <a:r>
              <a:rPr lang="ru-RU" sz="2400" dirty="0" smtClean="0"/>
              <a:t>  </a:t>
            </a:r>
            <a:r>
              <a:rPr lang="ru-RU" sz="2400" dirty="0" err="1" smtClean="0"/>
              <a:t>Тетрахлорметан</a:t>
            </a:r>
            <a:r>
              <a:rPr lang="ru-RU" sz="2400" dirty="0" smtClean="0"/>
              <a:t> </a:t>
            </a:r>
            <a:r>
              <a:rPr lang="ru-RU" sz="2400" b="1" dirty="0" smtClean="0"/>
              <a:t>С</a:t>
            </a:r>
            <a:r>
              <a:rPr lang="en-US" sz="2400" b="1" dirty="0" err="1" smtClean="0"/>
              <a:t>Cl</a:t>
            </a:r>
            <a:r>
              <a:rPr lang="ru-RU" sz="2400" b="1" baseline="-25000" dirty="0" smtClean="0"/>
              <a:t>4</a:t>
            </a:r>
            <a:r>
              <a:rPr lang="ru-RU" sz="2400" b="1" dirty="0" smtClean="0"/>
              <a:t> </a:t>
            </a:r>
            <a:r>
              <a:rPr lang="en-US" sz="2400" b="1" baseline="-25000" dirty="0" smtClean="0"/>
              <a:t> </a:t>
            </a:r>
            <a:r>
              <a:rPr lang="ru-RU" sz="2400" dirty="0" smtClean="0"/>
              <a:t> применяется как растворитель (жиров, смол, каучука);   для получения фреонов, в медицине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68346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Реакции замещения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428992" y="1928802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428992" y="1428736"/>
            <a:ext cx="546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h</a:t>
            </a:r>
            <a:r>
              <a:rPr lang="el-GR" sz="2800" b="1" dirty="0" smtClean="0"/>
              <a:t>ν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42910" y="2143116"/>
            <a:ext cx="8001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Дихлорметан</a:t>
            </a:r>
            <a:r>
              <a:rPr lang="ru-RU" sz="2000" b="1" dirty="0" smtClean="0"/>
              <a:t>                            </a:t>
            </a:r>
            <a:r>
              <a:rPr lang="ru-RU" sz="2000" b="1" dirty="0" err="1" smtClean="0"/>
              <a:t>Трихлорметан</a:t>
            </a:r>
            <a:r>
              <a:rPr lang="ru-RU" sz="2000" b="1" dirty="0" smtClean="0"/>
              <a:t> или хлороформ </a:t>
            </a:r>
            <a:endParaRPr lang="ru-RU" sz="2000" b="1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3286116" y="4929198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286116" y="4500570"/>
            <a:ext cx="546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h</a:t>
            </a:r>
            <a:r>
              <a:rPr lang="el-GR" sz="2800" b="1" dirty="0" smtClean="0"/>
              <a:t>ν</a:t>
            </a:r>
            <a:endParaRPr lang="ru-RU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28596" y="5214950"/>
            <a:ext cx="8429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</a:t>
            </a:r>
            <a:r>
              <a:rPr lang="ru-RU" sz="2000" b="1" dirty="0" err="1" smtClean="0"/>
              <a:t>Трихлорметан</a:t>
            </a:r>
            <a:r>
              <a:rPr lang="ru-RU" sz="2000" b="1" dirty="0" smtClean="0"/>
              <a:t>                 </a:t>
            </a:r>
            <a:r>
              <a:rPr lang="ru-RU" sz="2000" b="1" dirty="0" err="1" smtClean="0"/>
              <a:t>Тетрахлорметан</a:t>
            </a:r>
            <a:r>
              <a:rPr lang="ru-RU" sz="2000" b="1" dirty="0" smtClean="0"/>
              <a:t> или четыреххлористый углерод </a:t>
            </a:r>
            <a:endParaRPr lang="ru-RU" sz="2000" b="1" dirty="0"/>
          </a:p>
        </p:txBody>
      </p:sp>
      <p:pic>
        <p:nvPicPr>
          <p:cNvPr id="14" name="i-main-pic" descr="Картинка 2 из 5245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3714752"/>
            <a:ext cx="2204549" cy="15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 descr="http://images.wisegeek.com/chlorofor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58" y="642918"/>
            <a:ext cx="1368000" cy="1814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Предельные углеводороды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Алканы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214282" y="1214422"/>
            <a:ext cx="8712000" cy="542928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Реакция галогенирования протекает довольно сложно, по </a:t>
            </a:r>
            <a:r>
              <a:rPr lang="ru-RU" dirty="0" err="1" smtClean="0"/>
              <a:t>свободнорадикальному</a:t>
            </a:r>
            <a:r>
              <a:rPr lang="ru-RU" dirty="0" smtClean="0"/>
              <a:t> механизму</a:t>
            </a:r>
            <a:r>
              <a:rPr lang="en-US" dirty="0" smtClean="0"/>
              <a:t> </a:t>
            </a:r>
            <a:r>
              <a:rPr lang="en-US" b="1" dirty="0" smtClean="0"/>
              <a:t>S</a:t>
            </a:r>
            <a:r>
              <a:rPr lang="en-US" b="1" baseline="-25000" dirty="0" smtClean="0"/>
              <a:t>R</a:t>
            </a:r>
            <a:r>
              <a:rPr lang="ru-RU" dirty="0" smtClean="0"/>
              <a:t> </a:t>
            </a:r>
            <a:r>
              <a:rPr lang="en-US" dirty="0" smtClean="0"/>
              <a:t>(S-</a:t>
            </a:r>
            <a:r>
              <a:rPr lang="ru-RU" dirty="0" smtClean="0"/>
              <a:t>от англ. </a:t>
            </a:r>
            <a:r>
              <a:rPr lang="en-US" dirty="0" smtClean="0"/>
              <a:t>substitution </a:t>
            </a:r>
            <a:r>
              <a:rPr lang="ru-RU" dirty="0" smtClean="0"/>
              <a:t>«замещение»</a:t>
            </a:r>
            <a:r>
              <a:rPr lang="en-US" dirty="0" smtClean="0"/>
              <a:t>, R-</a:t>
            </a:r>
            <a:r>
              <a:rPr lang="ru-RU" dirty="0" smtClean="0"/>
              <a:t>радикальное.)Такие реакции имеют цепной механизм, включающий три стадии: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начало цепи(инициирование),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рост цепи,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обрыв цепи. </a:t>
            </a:r>
          </a:p>
          <a:p>
            <a:r>
              <a:rPr lang="ru-RU" dirty="0" smtClean="0"/>
              <a:t>Цепной механизм был изучен                                   Н.Н. Семёновым.</a:t>
            </a: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Реакции замещения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Рисунок 6" descr="p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388" y="3500438"/>
            <a:ext cx="2232000" cy="3165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0072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Зарождение  цепи (инициирование)</a:t>
            </a:r>
          </a:p>
          <a:p>
            <a:pPr>
              <a:buNone/>
            </a:pPr>
            <a:r>
              <a:rPr lang="ru-RU" sz="4000" b="1" dirty="0" smtClean="0"/>
              <a:t>     </a:t>
            </a:r>
            <a:r>
              <a:rPr lang="en-US" sz="4000" b="1" dirty="0" smtClean="0"/>
              <a:t>        </a:t>
            </a:r>
            <a:r>
              <a:rPr lang="ru-RU" sz="4000" b="1" dirty="0" smtClean="0"/>
              <a:t>С</a:t>
            </a:r>
            <a:r>
              <a:rPr lang="en-US" sz="4000" b="1" dirty="0" smtClean="0"/>
              <a:t>I  CI    </a:t>
            </a:r>
            <a:r>
              <a:rPr lang="ru-RU" sz="4000" b="1" dirty="0" smtClean="0"/>
              <a:t>   </a:t>
            </a:r>
            <a:r>
              <a:rPr lang="en-US" sz="4000" b="1" dirty="0" smtClean="0"/>
              <a:t>CI </a:t>
            </a:r>
            <a:r>
              <a:rPr lang="ru-RU" sz="4000" b="1" dirty="0" smtClean="0"/>
              <a:t> +</a:t>
            </a:r>
            <a:r>
              <a:rPr lang="en-US" sz="4000" b="1" dirty="0" smtClean="0"/>
              <a:t> </a:t>
            </a:r>
            <a:r>
              <a:rPr lang="ru-RU" sz="4000" b="1" dirty="0" smtClean="0"/>
              <a:t> </a:t>
            </a:r>
            <a:r>
              <a:rPr lang="en-US" sz="4000" b="1" dirty="0" smtClean="0"/>
              <a:t>CI</a:t>
            </a:r>
            <a:endParaRPr lang="ru-RU" sz="4000" b="1" dirty="0" smtClean="0"/>
          </a:p>
          <a:p>
            <a:endParaRPr lang="ru-RU" dirty="0" smtClean="0"/>
          </a:p>
          <a:p>
            <a:r>
              <a:rPr lang="ru-RU" dirty="0" smtClean="0"/>
              <a:t>Рост, или</a:t>
            </a:r>
            <a:r>
              <a:rPr lang="ru-RU" dirty="0"/>
              <a:t> </a:t>
            </a:r>
            <a:r>
              <a:rPr lang="ru-RU" dirty="0" smtClean="0"/>
              <a:t>развитие, цепи</a:t>
            </a:r>
          </a:p>
          <a:p>
            <a:pPr>
              <a:buNone/>
            </a:pPr>
            <a:r>
              <a:rPr lang="ru-RU" dirty="0" smtClean="0"/>
              <a:t>            </a:t>
            </a:r>
            <a:r>
              <a:rPr lang="en-US" sz="4000" b="1" dirty="0" smtClean="0"/>
              <a:t>CH</a:t>
            </a:r>
            <a:r>
              <a:rPr lang="ru-RU" sz="4000" b="1" baseline="-25000" dirty="0" smtClean="0"/>
              <a:t>4</a:t>
            </a:r>
            <a:r>
              <a:rPr lang="en-US" sz="4000" b="1" dirty="0" smtClean="0"/>
              <a:t>+</a:t>
            </a:r>
            <a:r>
              <a:rPr lang="ru-RU" sz="4000" b="1" dirty="0" smtClean="0"/>
              <a:t>  </a:t>
            </a:r>
            <a:r>
              <a:rPr lang="en-US" sz="4000" b="1" dirty="0" smtClean="0"/>
              <a:t>CI</a:t>
            </a:r>
            <a:r>
              <a:rPr lang="en-US" sz="4000" b="1" baseline="-25000" dirty="0" smtClean="0"/>
              <a:t>            </a:t>
            </a:r>
            <a:r>
              <a:rPr lang="en-US" sz="4000" b="1" dirty="0" smtClean="0"/>
              <a:t>CH</a:t>
            </a:r>
            <a:r>
              <a:rPr lang="ru-RU" sz="4000" b="1" baseline="-25000" dirty="0" smtClean="0"/>
              <a:t>3 </a:t>
            </a:r>
            <a:r>
              <a:rPr lang="en-US" sz="4000" b="1" dirty="0" smtClean="0"/>
              <a:t>+HCI</a:t>
            </a:r>
            <a:endParaRPr lang="ru-RU" sz="4000" b="1" dirty="0" smtClean="0"/>
          </a:p>
          <a:p>
            <a:pPr>
              <a:buNone/>
            </a:pPr>
            <a:r>
              <a:rPr lang="ru-RU" sz="4000" b="1" dirty="0" smtClean="0"/>
              <a:t>      </a:t>
            </a:r>
            <a:r>
              <a:rPr lang="en-US" sz="4000" b="1" dirty="0" smtClean="0"/>
              <a:t>CH</a:t>
            </a:r>
            <a:r>
              <a:rPr lang="en-US" sz="4000" b="1" baseline="-25000" dirty="0" smtClean="0"/>
              <a:t>3</a:t>
            </a:r>
            <a:r>
              <a:rPr lang="ru-RU" sz="4000" b="1" baseline="-25000" dirty="0" smtClean="0"/>
              <a:t>   </a:t>
            </a:r>
            <a:r>
              <a:rPr lang="en-US" sz="4000" b="1" dirty="0" smtClean="0"/>
              <a:t>+CI</a:t>
            </a:r>
            <a:r>
              <a:rPr lang="en-US" sz="4000" b="1" baseline="-25000" dirty="0" smtClean="0"/>
              <a:t>2             </a:t>
            </a:r>
            <a:r>
              <a:rPr lang="en-US" sz="4000" b="1" dirty="0" smtClean="0"/>
              <a:t>CH</a:t>
            </a:r>
            <a:r>
              <a:rPr lang="ru-RU" sz="4000" b="1" baseline="-25000" dirty="0" smtClean="0"/>
              <a:t>3</a:t>
            </a:r>
            <a:r>
              <a:rPr lang="en-US" sz="4000" b="1" dirty="0" smtClean="0"/>
              <a:t>CI</a:t>
            </a:r>
            <a:r>
              <a:rPr lang="ru-RU" sz="4000" b="1" dirty="0" smtClean="0"/>
              <a:t> </a:t>
            </a:r>
            <a:r>
              <a:rPr lang="en-US" sz="4000" b="1" dirty="0" smtClean="0"/>
              <a:t>+</a:t>
            </a:r>
            <a:r>
              <a:rPr lang="ru-RU" sz="4000" b="1" dirty="0" smtClean="0"/>
              <a:t> </a:t>
            </a:r>
            <a:r>
              <a:rPr lang="en-US" sz="4000" b="1" dirty="0" smtClean="0"/>
              <a:t>CI</a:t>
            </a:r>
            <a:endParaRPr lang="ru-RU" sz="4000" b="1" dirty="0" smtClean="0"/>
          </a:p>
          <a:p>
            <a:r>
              <a:rPr lang="ru-RU" dirty="0" smtClean="0"/>
              <a:t>Обрыв цепи</a:t>
            </a:r>
          </a:p>
          <a:p>
            <a:pPr>
              <a:buNone/>
            </a:pPr>
            <a:r>
              <a:rPr lang="ru-RU" b="1" dirty="0" smtClean="0"/>
              <a:t>                </a:t>
            </a:r>
            <a:r>
              <a:rPr lang="en-US" sz="4000" b="1" dirty="0" smtClean="0"/>
              <a:t>CH</a:t>
            </a:r>
            <a:r>
              <a:rPr lang="en-US" sz="4000" b="1" baseline="-25000" dirty="0" smtClean="0"/>
              <a:t>3</a:t>
            </a:r>
            <a:r>
              <a:rPr lang="ru-RU" sz="4000" b="1" baseline="-25000" dirty="0" smtClean="0"/>
              <a:t>  </a:t>
            </a:r>
            <a:r>
              <a:rPr lang="en-US" sz="4000" b="1" dirty="0" smtClean="0"/>
              <a:t>+</a:t>
            </a:r>
            <a:r>
              <a:rPr lang="ru-RU" sz="4000" b="1" dirty="0" smtClean="0"/>
              <a:t> </a:t>
            </a:r>
            <a:r>
              <a:rPr lang="en-US" sz="4000" b="1" dirty="0" smtClean="0"/>
              <a:t>CI</a:t>
            </a:r>
            <a:r>
              <a:rPr lang="en-US" sz="4000" b="1" baseline="-25000" dirty="0" smtClean="0"/>
              <a:t>             </a:t>
            </a:r>
            <a:r>
              <a:rPr lang="en-US" sz="4000" b="1" dirty="0" smtClean="0"/>
              <a:t>CH</a:t>
            </a:r>
            <a:r>
              <a:rPr lang="ru-RU" sz="4000" b="1" baseline="-25000" dirty="0" smtClean="0"/>
              <a:t>3</a:t>
            </a:r>
            <a:r>
              <a:rPr lang="en-US" sz="4000" b="1" dirty="0" smtClean="0"/>
              <a:t>CI</a:t>
            </a:r>
            <a:endParaRPr lang="ru-RU" sz="4000" b="1" dirty="0" smtClean="0"/>
          </a:p>
          <a:p>
            <a:pPr>
              <a:buNone/>
            </a:pPr>
            <a:r>
              <a:rPr lang="ru-RU" sz="4000" b="1" dirty="0" smtClean="0"/>
              <a:t>         </a:t>
            </a:r>
            <a:r>
              <a:rPr lang="en-US" sz="4000" b="1" dirty="0" smtClean="0"/>
              <a:t>CH</a:t>
            </a:r>
            <a:r>
              <a:rPr lang="en-US" sz="4000" b="1" baseline="-25000" dirty="0" smtClean="0"/>
              <a:t>3</a:t>
            </a:r>
            <a:r>
              <a:rPr lang="ru-RU" sz="4000" b="1" baseline="-25000" dirty="0" smtClean="0"/>
              <a:t>  </a:t>
            </a:r>
            <a:r>
              <a:rPr lang="en-US" sz="4000" b="1" dirty="0" smtClean="0"/>
              <a:t>+</a:t>
            </a:r>
            <a:r>
              <a:rPr lang="ru-RU" sz="4000" b="1" dirty="0" smtClean="0"/>
              <a:t> </a:t>
            </a:r>
            <a:r>
              <a:rPr lang="en-US" sz="4000" b="1" dirty="0" smtClean="0"/>
              <a:t>CH</a:t>
            </a:r>
            <a:r>
              <a:rPr lang="en-US" sz="4000" b="1" baseline="-25000" dirty="0" smtClean="0"/>
              <a:t>3           </a:t>
            </a:r>
            <a:r>
              <a:rPr lang="en-US" sz="4000" b="1" dirty="0" smtClean="0"/>
              <a:t>CH</a:t>
            </a:r>
            <a:r>
              <a:rPr lang="ru-RU" sz="4000" b="1" baseline="-25000" dirty="0" smtClean="0"/>
              <a:t>3</a:t>
            </a:r>
            <a:r>
              <a:rPr lang="ru-RU" sz="4000" b="1" dirty="0" smtClean="0"/>
              <a:t>-</a:t>
            </a:r>
            <a:r>
              <a:rPr lang="en-US" sz="4000" b="1" dirty="0" smtClean="0"/>
              <a:t>C</a:t>
            </a:r>
            <a:r>
              <a:rPr lang="ru-RU" sz="4000" b="1" dirty="0" smtClean="0"/>
              <a:t>Н</a:t>
            </a:r>
            <a:r>
              <a:rPr lang="ru-RU" sz="4000" b="1" baseline="-25000" dirty="0" smtClean="0"/>
              <a:t>3</a:t>
            </a:r>
            <a:endParaRPr lang="ru-RU" sz="4000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Реакции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свободнорадикального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замещения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928794" y="164305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143108" y="164305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785918" y="178592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571736" y="164305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786050" y="164305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785918" y="200024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928794" y="214311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143108" y="214311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357422" y="178592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357422" y="200024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571736" y="214311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786050" y="214311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928926" y="178592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928926" y="200024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500430" y="178592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500430" y="200024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643306" y="214311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857620" y="214311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643306" y="164305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3857620" y="164305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4500562" y="1857364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071934" y="1857364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4929190" y="214311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5072066" y="200024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5072066" y="178592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4929190" y="164305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4714876" y="164305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4714876" y="214311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3143240" y="2000240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071802" y="1500174"/>
            <a:ext cx="546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h</a:t>
            </a:r>
            <a:r>
              <a:rPr lang="el-GR" sz="2800" b="1" dirty="0" smtClean="0"/>
              <a:t>ν</a:t>
            </a:r>
            <a:endParaRPr lang="ru-RU" sz="2800" b="1" dirty="0"/>
          </a:p>
        </p:txBody>
      </p:sp>
      <p:sp>
        <p:nvSpPr>
          <p:cNvPr id="38" name="Овал 37"/>
          <p:cNvSpPr/>
          <p:nvPr/>
        </p:nvSpPr>
        <p:spPr>
          <a:xfrm>
            <a:off x="2643174" y="3500438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3143240" y="2357430"/>
            <a:ext cx="2391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Свободные радикалы</a:t>
            </a:r>
            <a:endParaRPr lang="ru-RU" b="1" dirty="0"/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3214678" y="3571876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4572000" y="3500438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1857356" y="4143380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>
            <a:off x="3071802" y="4214818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Овал 46"/>
          <p:cNvSpPr/>
          <p:nvPr/>
        </p:nvSpPr>
        <p:spPr>
          <a:xfrm>
            <a:off x="5715008" y="4143380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2643174" y="5286388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3500430" y="5286388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3357554" y="5857892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2143108" y="5857892"/>
            <a:ext cx="714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3" name="Прямая со стрелкой 52"/>
          <p:cNvCxnSpPr/>
          <p:nvPr/>
        </p:nvCxnSpPr>
        <p:spPr>
          <a:xfrm>
            <a:off x="3714744" y="5286388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3571868" y="5929330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500694" y="1643050"/>
            <a:ext cx="3433248" cy="1077218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ru-RU" sz="1600" b="1" dirty="0" smtClean="0"/>
              <a:t>Энергия связи </a:t>
            </a:r>
            <a:r>
              <a:rPr lang="en-US" sz="1600" b="1" dirty="0" smtClean="0"/>
              <a:t>CI-CI</a:t>
            </a:r>
            <a:r>
              <a:rPr lang="ru-RU" sz="1600" b="1" dirty="0" smtClean="0"/>
              <a:t> мала, </a:t>
            </a:r>
          </a:p>
          <a:p>
            <a:pPr algn="ctr"/>
            <a:r>
              <a:rPr lang="ru-RU" sz="1600" b="1" dirty="0" smtClean="0"/>
              <a:t>под действием света она </a:t>
            </a:r>
          </a:p>
          <a:p>
            <a:pPr algn="ctr"/>
            <a:r>
              <a:rPr lang="ru-RU" sz="1600" b="1" dirty="0" smtClean="0"/>
              <a:t>подвергается </a:t>
            </a:r>
            <a:r>
              <a:rPr lang="ru-RU" sz="1600" b="1" dirty="0" err="1" smtClean="0"/>
              <a:t>гомолитическому</a:t>
            </a:r>
            <a:r>
              <a:rPr lang="ru-RU" sz="1600" b="1" dirty="0" smtClean="0"/>
              <a:t> </a:t>
            </a:r>
          </a:p>
          <a:p>
            <a:pPr algn="ctr"/>
            <a:r>
              <a:rPr lang="ru-RU" sz="1600" b="1" dirty="0" smtClean="0"/>
              <a:t>разрыву с образованием радикалов</a:t>
            </a:r>
            <a:endParaRPr lang="ru-RU" sz="16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6000760" y="3286124"/>
            <a:ext cx="2850443" cy="10772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/>
              <a:t>Образовавшиеся радикалы</a:t>
            </a:r>
          </a:p>
          <a:p>
            <a:pPr algn="ctr"/>
            <a:r>
              <a:rPr lang="ru-RU" sz="1600" b="1" dirty="0" smtClean="0"/>
              <a:t> хлора, метила атакуют новые молекулы, образуя новые радикалы</a:t>
            </a:r>
            <a:endParaRPr lang="ru-RU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5857884" y="5143512"/>
            <a:ext cx="3143240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При столкновении радикалов </a:t>
            </a:r>
          </a:p>
          <a:p>
            <a:pPr algn="ctr"/>
            <a:r>
              <a:rPr lang="ru-RU" sz="1600" b="1" dirty="0" smtClean="0"/>
              <a:t>образуются молекулы,</a:t>
            </a:r>
          </a:p>
          <a:p>
            <a:pPr algn="ctr"/>
            <a:r>
              <a:rPr lang="ru-RU" sz="1600" b="1" dirty="0" smtClean="0"/>
              <a:t> реакция заканчивается</a:t>
            </a:r>
            <a:endParaRPr lang="ru-RU" sz="1600" b="1" dirty="0"/>
          </a:p>
        </p:txBody>
      </p:sp>
      <p:sp>
        <p:nvSpPr>
          <p:cNvPr id="61" name="на видео"/>
          <p:cNvSpPr/>
          <p:nvPr/>
        </p:nvSpPr>
        <p:spPr>
          <a:xfrm>
            <a:off x="7286644" y="6143644"/>
            <a:ext cx="428628" cy="214314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7" grpId="1"/>
      <p:bldP spid="38" grpId="0" animBg="1"/>
      <p:bldP spid="42" grpId="0" animBg="1"/>
      <p:bldP spid="43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8" grpId="0" animBg="1"/>
      <p:bldP spid="59" grpId="0" animBg="1"/>
      <p:bldP spid="6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Бромирование</a:t>
            </a:r>
            <a:r>
              <a:rPr lang="ru-RU" dirty="0" smtClean="0"/>
              <a:t> происходит медленнее и </a:t>
            </a:r>
            <a:r>
              <a:rPr lang="ru-RU" dirty="0" err="1" smtClean="0"/>
              <a:t>селективнее</a:t>
            </a:r>
            <a:r>
              <a:rPr lang="ru-RU" dirty="0" smtClean="0"/>
              <a:t>. Замещение  у разветвленных </a:t>
            </a:r>
            <a:r>
              <a:rPr lang="ru-RU" dirty="0" err="1" smtClean="0"/>
              <a:t>алканов</a:t>
            </a:r>
            <a:r>
              <a:rPr lang="ru-RU" dirty="0" smtClean="0"/>
              <a:t> идет сначала у третичного атома углерода, затем вторичного, затем первичного.</a:t>
            </a:r>
          </a:p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939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Реакции </a:t>
            </a: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свободнорадикального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замещения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Рисунок 8" descr="image.png"/>
          <p:cNvPicPr>
            <a:picLocks noChangeAspect="1"/>
          </p:cNvPicPr>
          <p:nvPr/>
        </p:nvPicPr>
        <p:blipFill>
          <a:blip r:embed="rId2" cstate="print">
            <a:lum bright="-30000"/>
          </a:blip>
          <a:stretch>
            <a:fillRect/>
          </a:stretch>
        </p:blipFill>
        <p:spPr>
          <a:xfrm>
            <a:off x="571472" y="5072074"/>
            <a:ext cx="8136000" cy="1307598"/>
          </a:xfrm>
          <a:prstGeom prst="rect">
            <a:avLst/>
          </a:prstGeom>
        </p:spPr>
      </p:pic>
      <p:pic>
        <p:nvPicPr>
          <p:cNvPr id="10" name="Рисунок 9" descr="image (1).png"/>
          <p:cNvPicPr>
            <a:picLocks noChangeAspect="1"/>
          </p:cNvPicPr>
          <p:nvPr/>
        </p:nvPicPr>
        <p:blipFill>
          <a:blip r:embed="rId3" cstate="print">
            <a:lum bright="-40000"/>
          </a:blip>
          <a:stretch>
            <a:fillRect/>
          </a:stretch>
        </p:blipFill>
        <p:spPr>
          <a:xfrm>
            <a:off x="1000100" y="3786190"/>
            <a:ext cx="7143800" cy="149097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00034" y="5000636"/>
            <a:ext cx="6527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НО</a:t>
            </a:r>
            <a:endParaRPr lang="ru-RU" sz="2800" b="1" dirty="0"/>
          </a:p>
        </p:txBody>
      </p:sp>
      <p:sp>
        <p:nvSpPr>
          <p:cNvPr id="12" name="на бромирование"/>
          <p:cNvSpPr/>
          <p:nvPr/>
        </p:nvSpPr>
        <p:spPr>
          <a:xfrm>
            <a:off x="8072462" y="6643686"/>
            <a:ext cx="428628" cy="214314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бромировани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1142984"/>
            <a:ext cx="8215370" cy="5429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Овал 20"/>
          <p:cNvSpPr/>
          <p:nvPr/>
        </p:nvSpPr>
        <p:spPr>
          <a:xfrm>
            <a:off x="6643702" y="3643314"/>
            <a:ext cx="936000" cy="5040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 rot="1465743">
            <a:off x="956173" y="3216304"/>
            <a:ext cx="2335343" cy="69571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I.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Реакции замещения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285720" y="1600200"/>
            <a:ext cx="8572560" cy="504351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1.2 </a:t>
            </a:r>
            <a:r>
              <a:rPr lang="ru-RU" b="1" dirty="0" smtClean="0">
                <a:solidFill>
                  <a:srgbClr val="FF0000"/>
                </a:solidFill>
              </a:rPr>
              <a:t>Нитр</a:t>
            </a:r>
            <a:r>
              <a:rPr lang="ru-RU" b="1" dirty="0" smtClean="0"/>
              <a:t>ование </a:t>
            </a:r>
            <a:r>
              <a:rPr lang="ru-RU" sz="2800" dirty="0" smtClean="0"/>
              <a:t>( реакция, в которой происходит замещение атомов водорода нитрогруппой</a:t>
            </a:r>
            <a:r>
              <a:rPr lang="en-US" sz="2800" dirty="0" smtClean="0"/>
              <a:t> -NO</a:t>
            </a:r>
            <a:r>
              <a:rPr lang="en-US" sz="2800" baseline="-25000" dirty="0" smtClean="0"/>
              <a:t>2</a:t>
            </a:r>
            <a:r>
              <a:rPr lang="ru-RU" sz="2800" dirty="0" smtClean="0"/>
              <a:t>. Нитрующим агентом выступает разбавленная азотная кислота)</a:t>
            </a:r>
          </a:p>
          <a:p>
            <a:pPr>
              <a:buNone/>
            </a:pPr>
            <a:r>
              <a:rPr lang="en-US" sz="4000" dirty="0" smtClean="0"/>
              <a:t>       </a:t>
            </a:r>
            <a:r>
              <a:rPr lang="en-US" sz="4300" b="1" dirty="0" smtClean="0"/>
              <a:t>H                                  </a:t>
            </a:r>
            <a:r>
              <a:rPr lang="ru-RU" sz="4300" b="1" dirty="0" smtClean="0"/>
              <a:t> </a:t>
            </a:r>
            <a:r>
              <a:rPr lang="en-US" sz="4300" b="1" dirty="0" smtClean="0"/>
              <a:t> NO</a:t>
            </a:r>
            <a:r>
              <a:rPr lang="en-US" sz="4300" b="1" baseline="-25000" dirty="0" smtClean="0"/>
              <a:t>2</a:t>
            </a:r>
            <a:endParaRPr lang="en-US" sz="4300" b="1" dirty="0" smtClean="0"/>
          </a:p>
          <a:p>
            <a:pPr>
              <a:buNone/>
            </a:pPr>
            <a:r>
              <a:rPr lang="en-US" sz="4300" b="1" dirty="0" smtClean="0"/>
              <a:t>  H- C -H + HO-NO</a:t>
            </a:r>
            <a:r>
              <a:rPr lang="en-US" sz="4300" b="1" baseline="-25000" dirty="0" smtClean="0"/>
              <a:t>2</a:t>
            </a:r>
            <a:r>
              <a:rPr lang="en-US" sz="4300" b="1" dirty="0" smtClean="0"/>
              <a:t>      H- C -H +H</a:t>
            </a:r>
            <a:r>
              <a:rPr lang="en-US" sz="4300" b="1" baseline="-25000" dirty="0" smtClean="0"/>
              <a:t>2</a:t>
            </a:r>
            <a:r>
              <a:rPr lang="en-US" sz="4300" b="1" dirty="0" smtClean="0"/>
              <a:t>O</a:t>
            </a:r>
            <a:endParaRPr lang="ru-RU" sz="4300" b="1" dirty="0" smtClean="0"/>
          </a:p>
          <a:p>
            <a:pPr>
              <a:buNone/>
            </a:pPr>
            <a:r>
              <a:rPr lang="en-US" sz="4300" b="1" dirty="0" smtClean="0"/>
              <a:t>       H                 </a:t>
            </a:r>
            <a:r>
              <a:rPr lang="ru-RU" sz="4300" b="1" baseline="42000" dirty="0" err="1" smtClean="0"/>
              <a:t>р-р</a:t>
            </a:r>
            <a:r>
              <a:rPr lang="en-US" sz="4300" b="1" dirty="0" smtClean="0"/>
              <a:t>              H</a:t>
            </a:r>
            <a:endParaRPr lang="ru-RU" sz="4300" b="1" dirty="0" smtClean="0"/>
          </a:p>
          <a:p>
            <a:pPr>
              <a:buNone/>
            </a:pPr>
            <a:endParaRPr lang="ru-RU" sz="2400" dirty="0" smtClean="0"/>
          </a:p>
          <a:p>
            <a:pPr algn="ctr">
              <a:buNone/>
            </a:pPr>
            <a:r>
              <a:rPr lang="ru-RU" sz="2400" dirty="0" smtClean="0"/>
              <a:t>Впервые реакция была осуществлена М.И. Коноваловым, ему удалось оживить «химических мертвецов», заставив реагировать неактивные парафины. Эта реакция получила название               </a:t>
            </a:r>
            <a:r>
              <a:rPr lang="ru-RU" sz="2400" b="1" dirty="0" smtClean="0"/>
              <a:t>РЕАКЦИЯ КОНОВАЛОВА</a:t>
            </a:r>
            <a:endParaRPr lang="ru-RU" sz="2000" b="1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214810" y="392906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1179946" y="3606344"/>
            <a:ext cx="213505" cy="169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5537664" y="4249286"/>
            <a:ext cx="213505" cy="169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1179946" y="4177848"/>
            <a:ext cx="213505" cy="169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5537664" y="3606344"/>
            <a:ext cx="213505" cy="169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57224" y="4714884"/>
            <a:ext cx="6929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Метан                                                       </a:t>
            </a:r>
            <a:r>
              <a:rPr lang="ru-RU" sz="2000" b="1" dirty="0" err="1" smtClean="0"/>
              <a:t>Нитрометан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  <p:sp>
        <p:nvSpPr>
          <p:cNvPr id="20" name="азотная кислота"/>
          <p:cNvSpPr/>
          <p:nvPr/>
        </p:nvSpPr>
        <p:spPr>
          <a:xfrm>
            <a:off x="8429652" y="3000372"/>
            <a:ext cx="428628" cy="214314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 descr="1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15206" y="357166"/>
            <a:ext cx="1727956" cy="1296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286248" y="3286124"/>
            <a:ext cx="503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t°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1" grpId="0" animBg="1"/>
      <p:bldP spid="19" grpId="0" animBg="1"/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II.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Реакции отщепления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</a:t>
            </a:r>
            <a:r>
              <a:rPr lang="en-US" b="1" dirty="0" smtClean="0"/>
              <a:t>2.</a:t>
            </a:r>
            <a:r>
              <a:rPr lang="ru-RU" b="1" dirty="0" smtClean="0"/>
              <a:t>1</a:t>
            </a:r>
            <a:r>
              <a:rPr lang="en-US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Де</a:t>
            </a:r>
            <a:r>
              <a:rPr lang="ru-RU" b="1" dirty="0" smtClean="0">
                <a:solidFill>
                  <a:srgbClr val="0070C0"/>
                </a:solidFill>
              </a:rPr>
              <a:t>гидрир</a:t>
            </a:r>
            <a:r>
              <a:rPr lang="ru-RU" b="1" dirty="0" smtClean="0"/>
              <a:t>ование- </a:t>
            </a:r>
            <a:r>
              <a:rPr lang="ru-RU" dirty="0" smtClean="0"/>
              <a:t>реакция отщепления водорода.</a:t>
            </a:r>
            <a:r>
              <a:rPr lang="en-US" dirty="0" smtClean="0"/>
              <a:t> </a:t>
            </a:r>
            <a:r>
              <a:rPr lang="ru-RU" dirty="0" smtClean="0"/>
              <a:t>Реакция осуществляется при нагревании и в присутствии катализаторов: </a:t>
            </a:r>
            <a:r>
              <a:rPr lang="en-US" dirty="0" smtClean="0"/>
              <a:t>Cr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; Cr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/ AI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; Ni; Pt; Pd</a:t>
            </a:r>
            <a:endParaRPr lang="ru-RU" dirty="0"/>
          </a:p>
        </p:txBody>
      </p:sp>
      <p:pic>
        <p:nvPicPr>
          <p:cNvPr id="6" name="Рисунок 5" descr="him10rudzfeld-28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3643314"/>
            <a:ext cx="6480000" cy="1380787"/>
          </a:xfrm>
          <a:prstGeom prst="rect">
            <a:avLst/>
          </a:prstGeom>
        </p:spPr>
      </p:pic>
      <p:pic>
        <p:nvPicPr>
          <p:cNvPr id="7" name="Рисунок 6" descr="kataliticheskoe_degidrirovanie_izopentana.png"/>
          <p:cNvPicPr>
            <a:picLocks noChangeAspect="1"/>
          </p:cNvPicPr>
          <p:nvPr/>
        </p:nvPicPr>
        <p:blipFill>
          <a:blip r:embed="rId3" cstate="print"/>
          <a:srcRect r="37255" b="16251"/>
          <a:stretch>
            <a:fillRect/>
          </a:stretch>
        </p:blipFill>
        <p:spPr>
          <a:xfrm>
            <a:off x="1071538" y="5099815"/>
            <a:ext cx="7000924" cy="14724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II.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Реакции отщепления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572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2.2</a:t>
            </a:r>
            <a:r>
              <a:rPr lang="ru-RU" dirty="0" smtClean="0"/>
              <a:t> </a:t>
            </a:r>
            <a:r>
              <a:rPr lang="ru-RU" b="1" dirty="0" smtClean="0"/>
              <a:t>Крекинг</a:t>
            </a:r>
            <a:r>
              <a:rPr lang="ru-RU" dirty="0" smtClean="0"/>
              <a:t>-разрушение углеродной цепи </a:t>
            </a:r>
            <a:r>
              <a:rPr lang="ru-RU" dirty="0" err="1" smtClean="0"/>
              <a:t>алкана</a:t>
            </a:r>
            <a:r>
              <a:rPr lang="ru-RU" dirty="0" smtClean="0"/>
              <a:t> при нагревании без доступа воздуха. Продуктами крекинга являются </a:t>
            </a:r>
            <a:r>
              <a:rPr lang="ru-RU" i="1" dirty="0" err="1" smtClean="0"/>
              <a:t>алканы</a:t>
            </a:r>
            <a:r>
              <a:rPr lang="ru-RU" dirty="0" smtClean="0"/>
              <a:t> и </a:t>
            </a:r>
            <a:r>
              <a:rPr lang="ru-RU" i="1" dirty="0" err="1" smtClean="0"/>
              <a:t>алкены</a:t>
            </a:r>
            <a:r>
              <a:rPr lang="ru-RU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Термический крекинг осуществляется при температуре 650-700°С, продукты реакции- </a:t>
            </a:r>
            <a:r>
              <a:rPr lang="ru-RU" dirty="0" err="1" smtClean="0"/>
              <a:t>алканы</a:t>
            </a:r>
            <a:r>
              <a:rPr lang="ru-RU" dirty="0" smtClean="0"/>
              <a:t> линейного строения.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sz="4000" b="1" dirty="0" smtClean="0"/>
              <a:t>CH</a:t>
            </a:r>
            <a:r>
              <a:rPr lang="en-US" sz="4000" b="1" baseline="-25000" dirty="0" smtClean="0"/>
              <a:t>3</a:t>
            </a:r>
            <a:r>
              <a:rPr lang="en-US" sz="4000" b="1" dirty="0" smtClean="0"/>
              <a:t>-CH</a:t>
            </a:r>
            <a:r>
              <a:rPr lang="en-US" sz="4000" b="1" baseline="-25000" dirty="0" smtClean="0"/>
              <a:t>2</a:t>
            </a:r>
            <a:r>
              <a:rPr lang="en-US" sz="4000" b="1" dirty="0" smtClean="0"/>
              <a:t>-CH</a:t>
            </a:r>
            <a:r>
              <a:rPr lang="en-US" sz="4000" b="1" baseline="-25000" dirty="0" smtClean="0"/>
              <a:t>2</a:t>
            </a:r>
            <a:r>
              <a:rPr lang="en-US" sz="4000" b="1" dirty="0" smtClean="0"/>
              <a:t>-CH</a:t>
            </a:r>
            <a:r>
              <a:rPr lang="en-US" sz="4000" b="1" baseline="-25000" dirty="0" smtClean="0"/>
              <a:t>2</a:t>
            </a:r>
            <a:r>
              <a:rPr lang="en-US" sz="4000" b="1" dirty="0" smtClean="0"/>
              <a:t>-CH</a:t>
            </a:r>
            <a:r>
              <a:rPr lang="en-US" sz="4000" b="1" baseline="-25000" dirty="0" smtClean="0"/>
              <a:t>2</a:t>
            </a:r>
            <a:r>
              <a:rPr lang="en-US" sz="4000" b="1" dirty="0" smtClean="0"/>
              <a:t>-CH</a:t>
            </a:r>
            <a:r>
              <a:rPr lang="en-US" sz="4000" b="1" baseline="-25000" dirty="0" smtClean="0"/>
              <a:t>3</a:t>
            </a:r>
            <a:r>
              <a:rPr lang="en-US" sz="4000" b="1" dirty="0" smtClean="0"/>
              <a:t>                                  CH</a:t>
            </a:r>
            <a:r>
              <a:rPr lang="en-US" sz="4000" b="1" baseline="-25000" dirty="0" smtClean="0"/>
              <a:t>3</a:t>
            </a:r>
            <a:r>
              <a:rPr lang="en-US" sz="4000" b="1" dirty="0" smtClean="0"/>
              <a:t>-CH</a:t>
            </a:r>
            <a:r>
              <a:rPr lang="en-US" sz="4000" b="1" baseline="-25000" dirty="0" smtClean="0"/>
              <a:t>2</a:t>
            </a:r>
            <a:r>
              <a:rPr lang="en-US" sz="4000" b="1" dirty="0" smtClean="0"/>
              <a:t>-CH</a:t>
            </a:r>
            <a:r>
              <a:rPr lang="en-US" sz="4000" b="1" baseline="-25000" dirty="0" smtClean="0"/>
              <a:t>3</a:t>
            </a:r>
            <a:r>
              <a:rPr lang="en-US" sz="4000" b="1" dirty="0" smtClean="0"/>
              <a:t> +  CH</a:t>
            </a:r>
            <a:r>
              <a:rPr lang="en-US" sz="4000" b="1" baseline="-25000" dirty="0" smtClean="0"/>
              <a:t>2 </a:t>
            </a:r>
            <a:r>
              <a:rPr lang="en-US" sz="4000" b="1" dirty="0" smtClean="0"/>
              <a:t>=CH-CH</a:t>
            </a:r>
            <a:r>
              <a:rPr lang="en-US" sz="4000" b="1" baseline="-25000" dirty="0" smtClean="0"/>
              <a:t>3</a:t>
            </a:r>
            <a:endParaRPr lang="en-US" sz="4000" b="1" dirty="0" smtClean="0"/>
          </a:p>
          <a:p>
            <a:pPr>
              <a:buNone/>
            </a:pPr>
            <a:r>
              <a:rPr lang="en-US" i="1" dirty="0" smtClean="0"/>
              <a:t>     </a:t>
            </a:r>
            <a:r>
              <a:rPr lang="ru-RU" i="1" dirty="0" err="1" smtClean="0"/>
              <a:t>алкан</a:t>
            </a:r>
            <a:r>
              <a:rPr lang="en-US" i="1" dirty="0" smtClean="0"/>
              <a:t>-</a:t>
            </a:r>
            <a:r>
              <a:rPr lang="ru-RU" b="1" i="1" dirty="0" smtClean="0"/>
              <a:t>пропан</a:t>
            </a:r>
            <a:r>
              <a:rPr lang="ru-RU" dirty="0" smtClean="0"/>
              <a:t>      </a:t>
            </a:r>
            <a:r>
              <a:rPr lang="ru-RU" i="1" dirty="0" err="1" smtClean="0"/>
              <a:t>алкен-</a:t>
            </a:r>
            <a:r>
              <a:rPr lang="ru-RU" b="1" i="1" dirty="0" err="1" smtClean="0"/>
              <a:t>пропен</a:t>
            </a:r>
            <a:endParaRPr lang="ru-RU" b="1" dirty="0" smtClean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143636" y="5286388"/>
            <a:ext cx="157163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72264" y="4714884"/>
            <a:ext cx="433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t°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r>
              <a:rPr lang="ru-RU" dirty="0" smtClean="0"/>
              <a:t>Крекинг протекает по </a:t>
            </a:r>
            <a:r>
              <a:rPr lang="ru-RU" dirty="0" err="1" smtClean="0"/>
              <a:t>свободнорадикальному</a:t>
            </a:r>
            <a:r>
              <a:rPr lang="ru-RU" dirty="0" smtClean="0"/>
              <a:t> механизму. Продукты крекинга могут быть различны, что определяется структурой исходного </a:t>
            </a:r>
            <a:r>
              <a:rPr lang="ru-RU" dirty="0" err="1" smtClean="0"/>
              <a:t>алкана</a:t>
            </a:r>
            <a:r>
              <a:rPr lang="ru-RU" dirty="0" smtClean="0"/>
              <a:t> и условиями проведения крекинга.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71472" y="0"/>
            <a:ext cx="8229600" cy="10112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II. 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Реакции отщепления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Рисунок 9" descr="krek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3286124"/>
            <a:ext cx="8618655" cy="3384000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3857620" y="5357826"/>
            <a:ext cx="214314" cy="1588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000628" y="5357826"/>
            <a:ext cx="214314" cy="1588"/>
          </a:xfrm>
          <a:prstGeom prst="lin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2.2</a:t>
            </a:r>
            <a:r>
              <a:rPr lang="ru-RU" dirty="0" smtClean="0"/>
              <a:t> </a:t>
            </a:r>
            <a:r>
              <a:rPr lang="ru-RU" b="1" dirty="0" smtClean="0"/>
              <a:t>Крекинг</a:t>
            </a:r>
            <a:endParaRPr lang="en-US" b="1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Каталитический крекинг осуществляется при температуре 450°С с применением катализаторов</a:t>
            </a:r>
            <a:r>
              <a:rPr lang="en-US" dirty="0" smtClean="0"/>
              <a:t> Cr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;  AI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ru-RU" dirty="0" smtClean="0"/>
              <a:t>; </a:t>
            </a:r>
            <a:r>
              <a:rPr lang="en-US" dirty="0" smtClean="0"/>
              <a:t>SiO</a:t>
            </a:r>
            <a:r>
              <a:rPr lang="en-US" baseline="-25000" dirty="0" smtClean="0"/>
              <a:t>2</a:t>
            </a:r>
            <a:r>
              <a:rPr lang="ru-RU" dirty="0" smtClean="0"/>
              <a:t>, продукты реакции- </a:t>
            </a:r>
            <a:r>
              <a:rPr lang="ru-RU" dirty="0" err="1" smtClean="0"/>
              <a:t>алканы</a:t>
            </a:r>
            <a:r>
              <a:rPr lang="ru-RU" dirty="0" smtClean="0"/>
              <a:t> разветвленного строения.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II.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Реакции отщепления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II.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Реакции отщепления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2.3 </a:t>
            </a:r>
            <a:r>
              <a:rPr lang="ru-RU" b="1" dirty="0" smtClean="0">
                <a:solidFill>
                  <a:srgbClr val="FF0000"/>
                </a:solidFill>
              </a:rPr>
              <a:t>Пир</a:t>
            </a:r>
            <a:r>
              <a:rPr lang="ru-RU" b="1" dirty="0" smtClean="0"/>
              <a:t>о</a:t>
            </a:r>
            <a:r>
              <a:rPr lang="ru-RU" b="1" dirty="0" smtClean="0">
                <a:solidFill>
                  <a:schemeClr val="tx2"/>
                </a:solidFill>
              </a:rPr>
              <a:t>лиз</a:t>
            </a:r>
            <a:r>
              <a:rPr lang="ru-RU" b="1" dirty="0" smtClean="0"/>
              <a:t>- </a:t>
            </a:r>
            <a:r>
              <a:rPr lang="ru-RU" dirty="0" smtClean="0"/>
              <a:t>разложение вещества при высокой температуре без доступа воздуха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Полный пиролиз</a:t>
            </a:r>
          </a:p>
          <a:p>
            <a:pPr>
              <a:buNone/>
            </a:pPr>
            <a:r>
              <a:rPr lang="ru-RU" sz="4000" b="1" dirty="0" smtClean="0"/>
              <a:t>                  СН</a:t>
            </a:r>
            <a:r>
              <a:rPr lang="ru-RU" sz="4000" b="1" baseline="-25000" dirty="0" smtClean="0"/>
              <a:t>4             </a:t>
            </a:r>
            <a:r>
              <a:rPr lang="ru-RU" sz="4000" b="1" dirty="0" smtClean="0"/>
              <a:t>С + 2Н</a:t>
            </a:r>
            <a:r>
              <a:rPr lang="ru-RU" sz="4000" b="1" baseline="-25000" dirty="0" smtClean="0"/>
              <a:t>2</a:t>
            </a:r>
            <a:endParaRPr lang="ru-RU" sz="4000" b="1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Неполный пиролиз</a:t>
            </a:r>
          </a:p>
          <a:p>
            <a:pPr>
              <a:buNone/>
            </a:pPr>
            <a:r>
              <a:rPr lang="ru-RU" sz="4000" b="1" dirty="0" smtClean="0"/>
              <a:t>           2СН</a:t>
            </a:r>
            <a:r>
              <a:rPr lang="ru-RU" sz="4000" b="1" baseline="-25000" dirty="0" smtClean="0"/>
              <a:t>4             </a:t>
            </a:r>
            <a:r>
              <a:rPr lang="ru-RU" sz="4000" b="1" dirty="0" smtClean="0"/>
              <a:t>СН =СН + 3Н</a:t>
            </a:r>
            <a:r>
              <a:rPr lang="ru-RU" sz="4000" b="1" baseline="-25000" dirty="0" smtClean="0"/>
              <a:t>2</a:t>
            </a:r>
            <a:endParaRPr lang="ru-RU" sz="3600" b="1" baseline="-25000" dirty="0" smtClean="0"/>
          </a:p>
          <a:p>
            <a:pPr>
              <a:lnSpc>
                <a:spcPct val="150000"/>
              </a:lnSpc>
              <a:buNone/>
            </a:pPr>
            <a:r>
              <a:rPr lang="ru-RU" b="1" baseline="-25000" dirty="0" smtClean="0"/>
              <a:t>                                                       </a:t>
            </a:r>
            <a:r>
              <a:rPr lang="ru-RU" sz="3600" b="1" baseline="-25000" dirty="0" smtClean="0"/>
              <a:t>ацетилен</a:t>
            </a:r>
          </a:p>
          <a:p>
            <a:pPr>
              <a:buNone/>
            </a:pPr>
            <a:endParaRPr lang="ru-RU" sz="3600" b="1" baseline="-25000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643306" y="3643314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143240" y="5000636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928926" y="4572008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1500°С</a:t>
            </a:r>
            <a:endParaRPr lang="ru-RU" b="1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500562" y="4857760"/>
            <a:ext cx="214314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6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4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4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214282" y="1357298"/>
            <a:ext cx="8929718" cy="4768865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Изомеризация</a:t>
            </a:r>
            <a:r>
              <a:rPr lang="ru-RU" dirty="0" smtClean="0"/>
              <a:t>- превращение </a:t>
            </a:r>
            <a:r>
              <a:rPr lang="ru-RU" dirty="0" err="1" smtClean="0"/>
              <a:t>алканов</a:t>
            </a:r>
            <a:r>
              <a:rPr lang="ru-RU" dirty="0" smtClean="0"/>
              <a:t> линейного строения в изомеры с разветвленной углеродной цепью.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III.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Реакции изомеризации</a:t>
            </a:r>
            <a:endParaRPr lang="ru-RU" dirty="0"/>
          </a:p>
        </p:txBody>
      </p:sp>
      <p:pic>
        <p:nvPicPr>
          <p:cNvPr id="7" name="Рисунок 6" descr="isomerisac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3071810"/>
            <a:ext cx="8642126" cy="334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29058" y="421481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AICI</a:t>
            </a:r>
            <a:r>
              <a:rPr lang="en-US" b="1" baseline="-25000" dirty="0" smtClean="0"/>
              <a:t>3</a:t>
            </a:r>
            <a:endParaRPr lang="ru-RU" b="1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143116"/>
            <a:ext cx="8929718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Цель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урока-презентации:</a:t>
            </a:r>
            <a:r>
              <a:rPr lang="ru-RU" dirty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формирование </a:t>
            </a:r>
            <a:r>
              <a:rPr lang="ru-RU" dirty="0"/>
              <a:t>представления о предельных углеводородах как классе органических соединений.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IV.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Реакции окисления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4.1 </a:t>
            </a:r>
            <a:r>
              <a:rPr lang="ru-RU" sz="3600" b="1" dirty="0" smtClean="0"/>
              <a:t>Реакция горения </a:t>
            </a:r>
            <a:r>
              <a:rPr lang="ru-RU" sz="4000" dirty="0" smtClean="0"/>
              <a:t>(</a:t>
            </a:r>
            <a:r>
              <a:rPr lang="ru-RU" sz="3600" dirty="0" smtClean="0"/>
              <a:t>полное окисление)</a:t>
            </a:r>
            <a:endParaRPr lang="ru-RU" dirty="0" smtClean="0"/>
          </a:p>
          <a:p>
            <a:pPr algn="ctr">
              <a:buNone/>
            </a:pPr>
            <a:r>
              <a:rPr lang="ru-RU" sz="4000" b="1" dirty="0" smtClean="0"/>
              <a:t>СН</a:t>
            </a:r>
            <a:r>
              <a:rPr lang="ru-RU" sz="4000" b="1" baseline="-25000" dirty="0" smtClean="0"/>
              <a:t>4</a:t>
            </a:r>
            <a:r>
              <a:rPr lang="ru-RU" sz="4000" b="1" dirty="0" smtClean="0"/>
              <a:t> +2О</a:t>
            </a:r>
            <a:r>
              <a:rPr lang="ru-RU" sz="4000" b="1" baseline="-25000" dirty="0" smtClean="0"/>
              <a:t>2</a:t>
            </a:r>
            <a:r>
              <a:rPr lang="ru-RU" sz="4000" b="1" dirty="0" smtClean="0"/>
              <a:t>        СО</a:t>
            </a:r>
            <a:r>
              <a:rPr lang="ru-RU" sz="4000" b="1" baseline="-25000" dirty="0" smtClean="0"/>
              <a:t>2</a:t>
            </a:r>
            <a:r>
              <a:rPr lang="ru-RU" sz="4000" b="1" dirty="0" smtClean="0"/>
              <a:t>+2Н</a:t>
            </a:r>
            <a:r>
              <a:rPr lang="ru-RU" sz="4000" b="1" baseline="-25000" dirty="0" smtClean="0"/>
              <a:t>2</a:t>
            </a:r>
            <a:r>
              <a:rPr lang="ru-RU" sz="4000" b="1" dirty="0" smtClean="0"/>
              <a:t>О</a:t>
            </a:r>
            <a:endParaRPr lang="en-US" sz="4000" b="1" dirty="0" smtClean="0"/>
          </a:p>
          <a:p>
            <a:pPr algn="ctr">
              <a:buNone/>
            </a:pPr>
            <a:r>
              <a:rPr lang="ru-RU" dirty="0" smtClean="0"/>
              <a:t>Горят </a:t>
            </a:r>
            <a:r>
              <a:rPr lang="ru-RU" dirty="0" err="1" smtClean="0"/>
              <a:t>алканы</a:t>
            </a:r>
            <a:r>
              <a:rPr lang="ru-RU" dirty="0" smtClean="0"/>
              <a:t> </a:t>
            </a:r>
            <a:r>
              <a:rPr lang="ru-RU" dirty="0" err="1" smtClean="0"/>
              <a:t>голубым</a:t>
            </a:r>
            <a:r>
              <a:rPr lang="ru-RU" dirty="0" smtClean="0"/>
              <a:t> </a:t>
            </a:r>
            <a:r>
              <a:rPr lang="ru-RU" dirty="0" err="1" smtClean="0"/>
              <a:t>некоптящим</a:t>
            </a:r>
            <a:r>
              <a:rPr lang="ru-RU" dirty="0" smtClean="0"/>
              <a:t> пламенем</a:t>
            </a:r>
          </a:p>
          <a:p>
            <a:pPr>
              <a:buNone/>
            </a:pPr>
            <a:r>
              <a:rPr lang="ru-RU" sz="3600" b="1" dirty="0" smtClean="0"/>
              <a:t>4.2 Неполное окисление</a:t>
            </a:r>
          </a:p>
          <a:p>
            <a:pPr>
              <a:buNone/>
            </a:pPr>
            <a:r>
              <a:rPr lang="ru-RU" sz="3600" dirty="0" smtClean="0"/>
              <a:t>При обычных условия </a:t>
            </a:r>
            <a:r>
              <a:rPr lang="ru-RU" sz="3600" dirty="0" err="1" smtClean="0"/>
              <a:t>алканы</a:t>
            </a:r>
            <a:r>
              <a:rPr lang="ru-RU" sz="3600" dirty="0" smtClean="0"/>
              <a:t> устойчивы к действию окислителей</a:t>
            </a:r>
            <a:endParaRPr lang="ru-RU" dirty="0" smtClean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214810" y="2714620"/>
            <a:ext cx="6480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4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20"/>
                            </p:stCondLst>
                            <p:childTnLst>
                              <p:par>
                                <p:cTn id="2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360"/>
                            </p:stCondLst>
                            <p:childTnLst>
                              <p:par>
                                <p:cTn id="3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solidFill>
            <a:schemeClr val="tx2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IV.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Реакции окисления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/>
              <a:t>4.2. При каталитическом окислении </a:t>
            </a:r>
            <a:r>
              <a:rPr lang="ru-RU" dirty="0" smtClean="0"/>
              <a:t>и нагревании </a:t>
            </a:r>
            <a:r>
              <a:rPr lang="ru-RU" dirty="0" err="1" smtClean="0"/>
              <a:t>алканы</a:t>
            </a:r>
            <a:r>
              <a:rPr lang="ru-RU" dirty="0" smtClean="0"/>
              <a:t> окисляются до различных кислородсодержащих продуктов.</a:t>
            </a:r>
            <a:endParaRPr lang="ru-RU" dirty="0"/>
          </a:p>
        </p:txBody>
      </p:sp>
      <p:pic>
        <p:nvPicPr>
          <p:cNvPr id="5" name="Рисунок 4" descr="ок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357562"/>
            <a:ext cx="8460000" cy="14541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7224" y="3571876"/>
            <a:ext cx="64294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                                                    Катализатор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400" b="1" dirty="0" smtClean="0"/>
              <a:t>      Бутан                                      Уксусная кислота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Получение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алканов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В промышленности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Из нефти и природного газа</a:t>
            </a:r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Крекинг нефти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034" y="2571744"/>
            <a:ext cx="8358246" cy="107157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ru-RU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Газообразные </a:t>
            </a:r>
            <a:r>
              <a:rPr lang="ru-RU" sz="24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алканы</a:t>
            </a:r>
            <a:r>
              <a:rPr lang="ru-RU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получают из природного и попутного нефтяных газов;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ru-RU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Жидкие и твердые – из нефти.</a:t>
            </a:r>
            <a:endParaRPr lang="ru-RU" sz="24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14" y="4572008"/>
            <a:ext cx="5857916" cy="140176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Получение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алканов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В промышленности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Гидрир</a:t>
            </a:r>
            <a:r>
              <a:rPr lang="ru-RU" b="1" dirty="0" smtClean="0"/>
              <a:t>ование </a:t>
            </a:r>
            <a:r>
              <a:rPr lang="ru-RU" b="1" dirty="0" err="1" smtClean="0"/>
              <a:t>алкенов</a:t>
            </a:r>
            <a:r>
              <a:rPr lang="ru-RU" b="1" dirty="0" smtClean="0"/>
              <a:t>, </a:t>
            </a:r>
            <a:r>
              <a:rPr lang="ru-RU" b="1" dirty="0" err="1" smtClean="0"/>
              <a:t>алкинов</a:t>
            </a:r>
            <a:endParaRPr lang="ru-RU" b="1" dirty="0" smtClean="0"/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Синтез на основе </a:t>
            </a:r>
            <a:r>
              <a:rPr lang="ru-RU" b="1" dirty="0" err="1" smtClean="0"/>
              <a:t>синтез-газа</a:t>
            </a:r>
            <a:endParaRPr lang="ru-RU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2500306"/>
            <a:ext cx="7786742" cy="1571636"/>
          </a:xfrm>
          <a:prstGeom prst="round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79" b="7894"/>
          <a:stretch>
            <a:fillRect/>
          </a:stretch>
        </p:blipFill>
        <p:spPr bwMode="auto">
          <a:xfrm>
            <a:off x="857224" y="4857760"/>
            <a:ext cx="7419975" cy="1857388"/>
          </a:xfrm>
          <a:prstGeom prst="roundRect">
            <a:avLst/>
          </a:prstGeom>
          <a:noFill/>
          <a:ln w="28575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Получение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алканов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401080" cy="555468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В лаборатории</a:t>
            </a:r>
          </a:p>
          <a:p>
            <a:pPr marL="361950" indent="-361950">
              <a:buFont typeface="Wingdings" pitchFamily="2" charset="2"/>
              <a:buChar char="Ø"/>
              <a:tabLst>
                <a:tab pos="1346200" algn="l"/>
              </a:tabLst>
            </a:pPr>
            <a:r>
              <a:rPr lang="ru-RU" b="1" dirty="0" smtClean="0"/>
              <a:t>Реакция </a:t>
            </a:r>
            <a:r>
              <a:rPr lang="ru-RU" b="1" dirty="0" err="1" smtClean="0"/>
              <a:t>Вюрца</a:t>
            </a:r>
            <a:r>
              <a:rPr lang="ru-RU" b="1" dirty="0" smtClean="0"/>
              <a:t>- </a:t>
            </a:r>
            <a:r>
              <a:rPr lang="ru-RU" dirty="0" smtClean="0"/>
              <a:t>взаимодействие                   </a:t>
            </a:r>
            <a:r>
              <a:rPr lang="ru-RU" dirty="0" err="1" smtClean="0"/>
              <a:t>галогеналканов</a:t>
            </a:r>
            <a:r>
              <a:rPr lang="ru-RU" dirty="0" smtClean="0"/>
              <a:t> с натрием, </a:t>
            </a:r>
            <a:r>
              <a:rPr lang="ru-RU" dirty="0" err="1" smtClean="0"/>
              <a:t>происхо</a:t>
            </a:r>
            <a:r>
              <a:rPr lang="ru-RU" dirty="0" smtClean="0"/>
              <a:t>-                      </a:t>
            </a:r>
            <a:r>
              <a:rPr lang="ru-RU" dirty="0" err="1" smtClean="0"/>
              <a:t>дит</a:t>
            </a:r>
            <a:r>
              <a:rPr lang="ru-RU" dirty="0" smtClean="0"/>
              <a:t> удвоение углеводородной                           цепи.</a:t>
            </a:r>
            <a:endParaRPr lang="ru-RU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1214422"/>
            <a:ext cx="1847259" cy="23574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4857760"/>
            <a:ext cx="6924675" cy="828675"/>
          </a:xfrm>
          <a:prstGeom prst="round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57158" y="5857892"/>
            <a:ext cx="8501122" cy="830997"/>
          </a:xfrm>
          <a:prstGeom prst="rect">
            <a:avLst/>
          </a:prstGeom>
          <a:ln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 реакцию вступают различные </a:t>
            </a:r>
            <a:r>
              <a:rPr lang="ru-RU" sz="24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галогеналканы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то образуется смесь </a:t>
            </a:r>
            <a:r>
              <a:rPr lang="ru-RU" sz="24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алканов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7356" y="3286124"/>
            <a:ext cx="48577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Получение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алканов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8686800" cy="5054617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В лаборатории</a:t>
            </a:r>
          </a:p>
          <a:p>
            <a:pPr>
              <a:buFont typeface="Wingdings" pitchFamily="2" charset="2"/>
              <a:buChar char="Ø"/>
            </a:pPr>
            <a:r>
              <a:rPr lang="ru-RU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</a:t>
            </a:r>
            <a:r>
              <a:rPr lang="ru-RU" b="1" dirty="0" err="1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карбокси</a:t>
            </a:r>
            <a:r>
              <a:rPr lang="ru-RU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лирование</a:t>
            </a:r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солей                   карбоновых кислот (Реакция Дюма</a:t>
            </a:r>
            <a:r>
              <a:rPr lang="ru-RU" sz="3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 </a:t>
            </a:r>
            <a:r>
              <a:rPr lang="ru-RU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сплавление солей карбоновых кислот со щелочью.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endParaRPr lang="ru-RU" b="1" dirty="0" smtClean="0"/>
          </a:p>
          <a:p>
            <a:pPr algn="ctr"/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428604"/>
            <a:ext cx="1770732" cy="234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3429000"/>
            <a:ext cx="6000750" cy="838200"/>
          </a:xfrm>
          <a:prstGeom prst="round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 b="12162"/>
          <a:stretch>
            <a:fillRect/>
          </a:stretch>
        </p:blipFill>
        <p:spPr bwMode="auto">
          <a:xfrm>
            <a:off x="1357289" y="4500570"/>
            <a:ext cx="6611399" cy="1008000"/>
          </a:xfrm>
          <a:prstGeom prst="round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 b="4545"/>
          <a:stretch>
            <a:fillRect/>
          </a:stretch>
        </p:blipFill>
        <p:spPr bwMode="auto">
          <a:xfrm>
            <a:off x="1142975" y="5643578"/>
            <a:ext cx="7268178" cy="1044000"/>
          </a:xfrm>
          <a:prstGeom prst="round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2844" y="3500438"/>
            <a:ext cx="8643998" cy="1368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Получение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алканов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928670"/>
            <a:ext cx="8643998" cy="519749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В лаборатории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</a:rPr>
              <a:t>Гидро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лиз</a:t>
            </a:r>
            <a:r>
              <a:rPr lang="ru-RU" b="1" dirty="0" smtClean="0"/>
              <a:t> карбидов металлов- реакция обменного разложения водой</a:t>
            </a:r>
          </a:p>
          <a:p>
            <a:pPr>
              <a:buNone/>
            </a:pPr>
            <a:endParaRPr lang="ru-RU" sz="4000" b="1" dirty="0" smtClean="0"/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Элект</a:t>
            </a:r>
            <a:r>
              <a:rPr lang="ru-RU" b="1" dirty="0" smtClean="0"/>
              <a:t>ро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лиз</a:t>
            </a:r>
            <a:r>
              <a:rPr lang="ru-RU" b="1" dirty="0" smtClean="0"/>
              <a:t> солей карбоновых кислот(синтез </a:t>
            </a:r>
            <a:r>
              <a:rPr lang="ru-RU" b="1" dirty="0" err="1" smtClean="0"/>
              <a:t>Кольбе</a:t>
            </a:r>
            <a:r>
              <a:rPr lang="ru-RU" b="1" dirty="0" smtClean="0"/>
              <a:t>)-разложение солей под воздействием электрического тока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57224" y="2571745"/>
            <a:ext cx="7143800" cy="864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   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Al</a:t>
            </a:r>
            <a:r>
              <a:rPr lang="ru-RU" sz="32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4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C</a:t>
            </a:r>
            <a:r>
              <a:rPr lang="ru-RU" sz="32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3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+ 12H</a:t>
            </a:r>
            <a:r>
              <a:rPr lang="ru-RU" sz="32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O → 4Al(OH)</a:t>
            </a:r>
            <a:r>
              <a:rPr lang="ru-RU" sz="32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3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+ 3CH</a:t>
            </a:r>
            <a:r>
              <a:rPr lang="ru-RU" sz="3200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4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↑</a:t>
            </a:r>
          </a:p>
          <a:p>
            <a:pPr>
              <a:defRPr/>
            </a:pPr>
            <a:r>
              <a:rPr lang="ru-RU" dirty="0"/>
              <a:t>  карбид </a:t>
            </a:r>
            <a:r>
              <a:rPr lang="ru-RU" dirty="0" smtClean="0"/>
              <a:t>алюминия</a:t>
            </a:r>
            <a:endParaRPr lang="ru-RU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5000635"/>
            <a:ext cx="6072391" cy="756000"/>
          </a:xfrm>
          <a:prstGeom prst="round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5929330"/>
            <a:ext cx="6267203" cy="792000"/>
          </a:xfrm>
          <a:prstGeom prst="roundRect">
            <a:avLst/>
          </a:prstGeom>
          <a:ln w="381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206" y="4000504"/>
            <a:ext cx="1692000" cy="22588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Домашнее задание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85720" y="1600200"/>
            <a:ext cx="8215370" cy="45259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/>
              <a:t>Базовый уровень</a:t>
            </a:r>
          </a:p>
          <a:p>
            <a:r>
              <a:rPr lang="ru-RU" dirty="0" smtClean="0"/>
              <a:t>Кузнецова §9,10 СЗ: упр.1</a:t>
            </a:r>
          </a:p>
          <a:p>
            <a:r>
              <a:rPr lang="ru-RU" dirty="0" smtClean="0"/>
              <a:t>Повторить материал; СЗ упр.2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</a:rPr>
              <a:t>Не так давно случилась на Кольском полуострове небывалая история.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214282" y="1571612"/>
            <a:ext cx="8781752" cy="5262979"/>
          </a:xfrm>
        </p:spPr>
        <p:txBody>
          <a:bodyPr wrap="square">
            <a:spAutoFit/>
          </a:bodyPr>
          <a:lstStyle/>
          <a:p>
            <a:pPr marL="288000">
              <a:buNone/>
            </a:pPr>
            <a:r>
              <a:rPr lang="ru-RU" sz="2800" i="1" dirty="0" smtClean="0"/>
              <a:t>      Горный </a:t>
            </a:r>
            <a:r>
              <a:rPr lang="ru-RU" sz="2800" i="1" dirty="0"/>
              <a:t>инженер, работавший в апатитовом руднике близ города Кировска, услышал какой-то странный свист и шум, идущий из-под земли. </a:t>
            </a:r>
            <a:r>
              <a:rPr lang="ru-RU" sz="2800" i="1" dirty="0" smtClean="0"/>
              <a:t>    Кто-то </a:t>
            </a:r>
            <a:r>
              <a:rPr lang="ru-RU" sz="2800" i="1" dirty="0"/>
              <a:t>из рабочих неосторожно предложил: «Попробуем – подожжем?..» И попробовали... Вспыхнувшая спичка вызвала взрыв. </a:t>
            </a:r>
            <a:r>
              <a:rPr lang="ru-RU" sz="2800" i="1" dirty="0" smtClean="0"/>
              <a:t>К счастью</a:t>
            </a:r>
            <a:r>
              <a:rPr lang="ru-RU" sz="2800" i="1" dirty="0"/>
              <a:t>, </a:t>
            </a:r>
            <a:r>
              <a:rPr lang="ru-RU" sz="2800" i="1" dirty="0" smtClean="0"/>
              <a:t> инженер </a:t>
            </a:r>
            <a:r>
              <a:rPr lang="ru-RU" sz="2800" i="1" dirty="0"/>
              <a:t>и рабочие отделались только ожогами. Позднее выбросы газа повторились. </a:t>
            </a:r>
            <a:r>
              <a:rPr lang="ru-RU" sz="2800" i="1" dirty="0" smtClean="0"/>
              <a:t> Химики </a:t>
            </a:r>
            <a:r>
              <a:rPr lang="ru-RU" sz="2800" i="1" dirty="0"/>
              <a:t>определили, что в состав газа входит 75 % углерода и 25 % </a:t>
            </a:r>
            <a:r>
              <a:rPr lang="ru-RU" sz="2800" i="1" dirty="0" smtClean="0"/>
              <a:t>водорода, </a:t>
            </a:r>
            <a:r>
              <a:rPr lang="ru-RU" sz="2800" i="1" dirty="0"/>
              <a:t>относительная плотность газа по воздуху равна 0,55. Что за газ чуть не унес жизни людей</a:t>
            </a:r>
            <a:r>
              <a:rPr lang="ru-RU" sz="2800" i="1" dirty="0" smtClean="0"/>
              <a:t>?»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5357818" y="2928934"/>
            <a:ext cx="360000" cy="36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85720" y="1071546"/>
            <a:ext cx="4038600" cy="4525963"/>
          </a:xfrm>
        </p:spPr>
        <p:txBody>
          <a:bodyPr>
            <a:normAutofit fontScale="92500" lnSpcReduction="20000"/>
          </a:bodyPr>
          <a:lstStyle/>
          <a:p>
            <a:pPr marL="180000" lvl="1">
              <a:buNone/>
            </a:pPr>
            <a:r>
              <a:rPr lang="ru-RU" sz="4800" b="1" dirty="0" smtClean="0"/>
              <a:t>  Дано:</a:t>
            </a:r>
          </a:p>
          <a:p>
            <a:pPr marL="180000" lvl="1">
              <a:buNone/>
            </a:pPr>
            <a:r>
              <a:rPr lang="ru-RU" sz="4800" b="1" dirty="0" smtClean="0"/>
              <a:t> </a:t>
            </a:r>
            <a:r>
              <a:rPr lang="el-GR" sz="4400" b="1" dirty="0" smtClean="0"/>
              <a:t>ω</a:t>
            </a:r>
            <a:r>
              <a:rPr lang="ru-RU" sz="4400" b="1" dirty="0" smtClean="0"/>
              <a:t>(Н)=25%</a:t>
            </a:r>
          </a:p>
          <a:p>
            <a:pPr marL="180000" lvl="1">
              <a:buNone/>
            </a:pPr>
            <a:r>
              <a:rPr lang="ru-RU" sz="4400" b="1" dirty="0" smtClean="0"/>
              <a:t> </a:t>
            </a:r>
            <a:r>
              <a:rPr lang="ru-RU" sz="4400" b="1" dirty="0" err="1" smtClean="0"/>
              <a:t>ω</a:t>
            </a:r>
            <a:r>
              <a:rPr lang="ru-RU" sz="4400" b="1" dirty="0" smtClean="0"/>
              <a:t>(С)=75%</a:t>
            </a:r>
          </a:p>
          <a:p>
            <a:pPr marL="180000" lvl="1">
              <a:buNone/>
            </a:pPr>
            <a:r>
              <a:rPr lang="ru-RU" sz="4400" b="1" normalizeH="1" dirty="0" err="1" smtClean="0"/>
              <a:t>ᴅ</a:t>
            </a:r>
            <a:r>
              <a:rPr lang="ru-RU" sz="4400" b="1" baseline="-25000" dirty="0" err="1" smtClean="0"/>
              <a:t>возд</a:t>
            </a:r>
            <a:r>
              <a:rPr lang="ru-RU" sz="4400" b="1" dirty="0" err="1" smtClean="0"/>
              <a:t>=0,55</a:t>
            </a:r>
            <a:endParaRPr lang="ru-RU" sz="4400" b="1" dirty="0" smtClean="0"/>
          </a:p>
          <a:p>
            <a:pPr marL="180000" lvl="1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4800" b="1" baseline="30000" dirty="0" smtClean="0"/>
              <a:t>    -------------</a:t>
            </a:r>
          </a:p>
          <a:p>
            <a:pPr marL="180000" lvl="1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4800" b="1" dirty="0" smtClean="0">
                <a:ea typeface="Cambria Math"/>
              </a:rPr>
              <a:t>  </a:t>
            </a:r>
            <a:r>
              <a:rPr lang="ru-RU" sz="4800" b="1" dirty="0" err="1" smtClean="0">
                <a:ea typeface="Cambria Math"/>
              </a:rPr>
              <a:t>С</a:t>
            </a:r>
            <a:r>
              <a:rPr lang="ru-RU" sz="4800" b="1" baseline="-25000" dirty="0" err="1" smtClean="0">
                <a:ea typeface="Cambria Math"/>
              </a:rPr>
              <a:t>х</a:t>
            </a:r>
            <a:r>
              <a:rPr lang="ru-RU" sz="4800" b="1" dirty="0" err="1" smtClean="0">
                <a:ea typeface="Cambria Math"/>
              </a:rPr>
              <a:t>Н</a:t>
            </a:r>
            <a:r>
              <a:rPr lang="en-US" sz="4800" b="1" baseline="-25000" dirty="0" smtClean="0">
                <a:ea typeface="Cambria Math"/>
              </a:rPr>
              <a:t>y</a:t>
            </a:r>
            <a:r>
              <a:rPr lang="ru-RU" sz="4800" b="1" dirty="0" smtClean="0">
                <a:ea typeface="Cambria Math"/>
              </a:rPr>
              <a:t>-?</a:t>
            </a:r>
            <a:endParaRPr lang="ru-RU" sz="3600" b="1" dirty="0" smtClean="0"/>
          </a:p>
          <a:p>
            <a:pPr>
              <a:buNone/>
            </a:pPr>
            <a:r>
              <a:rPr lang="ru-RU" sz="3600" b="1" dirty="0" smtClean="0"/>
              <a:t>Т.е молекулярную формулу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143240" y="285728"/>
            <a:ext cx="5643602" cy="466883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              Решение:</a:t>
            </a:r>
          </a:p>
          <a:p>
            <a:pPr>
              <a:buNone/>
            </a:pP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1608117" y="3035297"/>
            <a:ext cx="278608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2857496"/>
            <a:ext cx="3265290" cy="92869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142976" y="5857892"/>
            <a:ext cx="675435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n(C)</a:t>
            </a:r>
            <a:r>
              <a:rPr lang="ru-RU" sz="3200" b="1" dirty="0" smtClean="0"/>
              <a:t>:</a:t>
            </a:r>
            <a:r>
              <a:rPr lang="en-US" sz="3200" b="1" dirty="0" smtClean="0"/>
              <a:t>n</a:t>
            </a:r>
            <a:r>
              <a:rPr lang="ru-RU" sz="3200" b="1" dirty="0" smtClean="0"/>
              <a:t>(Н)=1:4  =›   формула СН</a:t>
            </a:r>
            <a:r>
              <a:rPr lang="ru-RU" sz="3200" b="1" baseline="-25000" dirty="0" smtClean="0"/>
              <a:t>4</a:t>
            </a:r>
            <a:r>
              <a:rPr lang="ru-RU" sz="3200" b="1" dirty="0" smtClean="0"/>
              <a:t> </a:t>
            </a:r>
          </a:p>
          <a:p>
            <a:r>
              <a:rPr lang="ru-RU" sz="3200" b="1" dirty="0" smtClean="0"/>
              <a:t>              Ответ: горючий газ метан СН</a:t>
            </a:r>
            <a:r>
              <a:rPr lang="ru-RU" sz="3200" b="1" baseline="-25000" dirty="0" smtClean="0"/>
              <a:t>4</a:t>
            </a:r>
            <a:endParaRPr lang="ru-RU" sz="3200" b="1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695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714356"/>
            <a:ext cx="3371850" cy="8858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1571612"/>
            <a:ext cx="2676525" cy="447675"/>
          </a:xfrm>
          <a:prstGeom prst="rect">
            <a:avLst/>
          </a:prstGeom>
          <a:noFill/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2000240"/>
            <a:ext cx="5586442" cy="923925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1381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3857628"/>
            <a:ext cx="2724150" cy="885825"/>
          </a:xfrm>
          <a:prstGeom prst="rect">
            <a:avLst/>
          </a:prstGeom>
          <a:noFill/>
        </p:spPr>
      </p:pic>
      <p:sp>
        <p:nvSpPr>
          <p:cNvPr id="28" name="Выгнутая вправо стрелка 27"/>
          <p:cNvSpPr/>
          <p:nvPr/>
        </p:nvSpPr>
        <p:spPr>
          <a:xfrm>
            <a:off x="7358082" y="3143248"/>
            <a:ext cx="571504" cy="114300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5000636"/>
            <a:ext cx="3067050" cy="809625"/>
          </a:xfrm>
          <a:prstGeom prst="rect">
            <a:avLst/>
          </a:prstGeom>
          <a:noFill/>
        </p:spPr>
      </p:pic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5000636"/>
            <a:ext cx="3114675" cy="809625"/>
          </a:xfrm>
          <a:prstGeom prst="rect">
            <a:avLst/>
          </a:prstGeom>
          <a:noFill/>
        </p:spPr>
      </p:pic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1266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3" grpId="0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Применение метана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Метан входит в состав природного газа (от 75-98%), попутных нефтяных газов (до 57%).</a:t>
            </a:r>
          </a:p>
          <a:p>
            <a:pPr>
              <a:buNone/>
            </a:pPr>
            <a:r>
              <a:rPr lang="ru-RU" dirty="0" smtClean="0"/>
              <a:t>   Используют метан и                                                             его гомологи                                                             как топливо.</a:t>
            </a:r>
            <a:endParaRPr lang="ru-RU" dirty="0"/>
          </a:p>
        </p:txBody>
      </p:sp>
      <p:pic>
        <p:nvPicPr>
          <p:cNvPr id="7" name="Рисунок 6" descr="img2.jpg"/>
          <p:cNvPicPr>
            <a:picLocks noChangeAspect="1"/>
          </p:cNvPicPr>
          <p:nvPr/>
        </p:nvPicPr>
        <p:blipFill>
          <a:blip r:embed="rId2" cstate="print"/>
          <a:srcRect t="3125"/>
          <a:stretch>
            <a:fillRect/>
          </a:stretch>
        </p:blipFill>
        <p:spPr>
          <a:xfrm>
            <a:off x="3500430" y="2643182"/>
            <a:ext cx="5256000" cy="4071942"/>
          </a:xfrm>
          <a:prstGeom prst="rect">
            <a:avLst/>
          </a:prstGeom>
        </p:spPr>
      </p:pic>
      <p:pic>
        <p:nvPicPr>
          <p:cNvPr id="6" name="Рисунок 5" descr="img36.jpg"/>
          <p:cNvPicPr>
            <a:picLocks noChangeAspect="1"/>
          </p:cNvPicPr>
          <p:nvPr/>
        </p:nvPicPr>
        <p:blipFill>
          <a:blip r:embed="rId3" cstate="print"/>
          <a:srcRect l="982" t="15718" r="4710" b="13551"/>
          <a:stretch>
            <a:fillRect/>
          </a:stretch>
        </p:blipFill>
        <p:spPr>
          <a:xfrm>
            <a:off x="714348" y="2143116"/>
            <a:ext cx="8143932" cy="4572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прпорплл</a:t>
            </a:r>
            <a:endParaRPr lang="ru-RU" dirty="0"/>
          </a:p>
        </p:txBody>
      </p:sp>
      <p:pic>
        <p:nvPicPr>
          <p:cNvPr id="6" name="Рисунок 5" descr="img7.jpg"/>
          <p:cNvPicPr>
            <a:picLocks noChangeAspect="1"/>
          </p:cNvPicPr>
          <p:nvPr/>
        </p:nvPicPr>
        <p:blipFill>
          <a:blip r:embed="rId2" cstate="print"/>
          <a:srcRect t="7500"/>
          <a:stretch>
            <a:fillRect/>
          </a:stretch>
        </p:blipFill>
        <p:spPr>
          <a:xfrm>
            <a:off x="428596" y="928670"/>
            <a:ext cx="8280000" cy="57442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57256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Метан-источник получения множества веществ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Метан- представитель класса органических соединений АЛКАНЫ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Представители </a:t>
            </a:r>
            <a:r>
              <a:rPr lang="ru-RU" sz="2800" dirty="0" err="1" smtClean="0"/>
              <a:t>алканов</a:t>
            </a:r>
            <a:r>
              <a:rPr lang="ru-RU" sz="2800" dirty="0" smtClean="0"/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714488"/>
            <a:ext cx="8429684" cy="13573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</a:rPr>
              <a:t>Алканы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(предельные, насыщенные углеводороды, парафины)-ациклические углеводороды (с открытой углеродной цепью), в молекулах которых все химические связи –одинарные.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3286124"/>
            <a:ext cx="7643866" cy="10001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Общая формула предельных углеводородов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en-US" sz="3600" b="1" baseline="-25000" dirty="0" smtClean="0">
                <a:solidFill>
                  <a:schemeClr val="accent2">
                    <a:lumMod val="50000"/>
                  </a:schemeClr>
                </a:solidFill>
              </a:rPr>
              <a:t>n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H</a:t>
            </a:r>
            <a:r>
              <a:rPr lang="en-US" sz="3600" b="1" baseline="-25000" dirty="0" smtClean="0">
                <a:solidFill>
                  <a:schemeClr val="accent2">
                    <a:lumMod val="50000"/>
                  </a:schemeClr>
                </a:solidFill>
              </a:rPr>
              <a:t>2n+2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4667212"/>
            <a:ext cx="2928958" cy="21907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36000" tIns="36000" rIns="36000" bIns="0" rtlCol="0" anchor="ctr"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СН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4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- метан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Н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-этан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Н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-пропан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4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Н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10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-бутан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5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Н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12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-пентан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43438" y="4667212"/>
            <a:ext cx="2928958" cy="21907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36000" tIns="36000" rIns="36000" bIns="0" rtlCol="0" anchor="ctr"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Н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14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гексан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7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Н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16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-гептан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Н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18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-октан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9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Н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20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-нонан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10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Н</a:t>
            </a:r>
            <a:r>
              <a:rPr lang="ru-RU" sz="2800" b="1" baseline="-25000" dirty="0" smtClean="0">
                <a:solidFill>
                  <a:schemeClr val="accent2">
                    <a:lumMod val="50000"/>
                  </a:schemeClr>
                </a:solidFill>
              </a:rPr>
              <a:t>22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-декан</a:t>
            </a:r>
          </a:p>
        </p:txBody>
      </p:sp>
      <p:sp>
        <p:nvSpPr>
          <p:cNvPr id="10" name="Половина рамки 9"/>
          <p:cNvSpPr/>
          <p:nvPr/>
        </p:nvSpPr>
        <p:spPr>
          <a:xfrm rot="2752033">
            <a:off x="7632019" y="845418"/>
            <a:ext cx="288000" cy="288000"/>
          </a:xfrm>
          <a:prstGeom prst="halfFrame">
            <a:avLst>
              <a:gd name="adj1" fmla="val 13841"/>
              <a:gd name="adj2" fmla="val 148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оловина рамки 10"/>
          <p:cNvSpPr/>
          <p:nvPr/>
        </p:nvSpPr>
        <p:spPr>
          <a:xfrm rot="2752033">
            <a:off x="2917111" y="4703069"/>
            <a:ext cx="288000" cy="288000"/>
          </a:xfrm>
          <a:prstGeom prst="halfFrame">
            <a:avLst>
              <a:gd name="adj1" fmla="val 13841"/>
              <a:gd name="adj2" fmla="val 148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оловина рамки 11"/>
          <p:cNvSpPr/>
          <p:nvPr/>
        </p:nvSpPr>
        <p:spPr>
          <a:xfrm rot="2752033">
            <a:off x="2774235" y="5131697"/>
            <a:ext cx="288000" cy="288000"/>
          </a:xfrm>
          <a:prstGeom prst="halfFrame">
            <a:avLst>
              <a:gd name="adj1" fmla="val 13841"/>
              <a:gd name="adj2" fmla="val 148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Арка 12"/>
          <p:cNvSpPr/>
          <p:nvPr/>
        </p:nvSpPr>
        <p:spPr>
          <a:xfrm>
            <a:off x="2285984" y="6429396"/>
            <a:ext cx="714380" cy="214314"/>
          </a:xfrm>
          <a:prstGeom prst="blockArc">
            <a:avLst>
              <a:gd name="adj1" fmla="val 10945471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Арка 13"/>
          <p:cNvSpPr/>
          <p:nvPr/>
        </p:nvSpPr>
        <p:spPr>
          <a:xfrm>
            <a:off x="6143636" y="4714884"/>
            <a:ext cx="571504" cy="214314"/>
          </a:xfrm>
          <a:prstGeom prst="blockArc">
            <a:avLst>
              <a:gd name="adj1" fmla="val 10945471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Арка 14"/>
          <p:cNvSpPr/>
          <p:nvPr/>
        </p:nvSpPr>
        <p:spPr>
          <a:xfrm>
            <a:off x="6072198" y="5143512"/>
            <a:ext cx="571504" cy="214314"/>
          </a:xfrm>
          <a:prstGeom prst="blockArc">
            <a:avLst>
              <a:gd name="adj1" fmla="val 10945471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Арка 15"/>
          <p:cNvSpPr/>
          <p:nvPr/>
        </p:nvSpPr>
        <p:spPr>
          <a:xfrm>
            <a:off x="6143636" y="5572140"/>
            <a:ext cx="428628" cy="214314"/>
          </a:xfrm>
          <a:prstGeom prst="blockArc">
            <a:avLst>
              <a:gd name="adj1" fmla="val 10945471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4643446"/>
            <a:ext cx="285720" cy="2214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гомологи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215338" y="2980015"/>
            <a:ext cx="285752" cy="38779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tIns="0" bIns="0" rtlCol="0" anchor="ctr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Гомологический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643966" y="3718679"/>
            <a:ext cx="285720" cy="313932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Ряд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алканов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10110"/>
            </a:avLst>
          </a:prstGeom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Задание:</a:t>
            </a:r>
          </a:p>
          <a:p>
            <a:pPr marL="514350" indent="-514350" algn="ctr">
              <a:buNone/>
            </a:pPr>
            <a:r>
              <a:rPr lang="ru-RU" dirty="0" smtClean="0"/>
              <a:t>    Составьте сокращенные структурные формулы 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ru-RU" dirty="0" smtClean="0"/>
              <a:t>бутана и 2 его гомологов.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ru-RU" dirty="0" smtClean="0"/>
              <a:t>2-хлор-3-метилпентана и 2 его гомолога</a:t>
            </a:r>
          </a:p>
          <a:p>
            <a:pPr marL="514350" indent="-514350" algn="ctr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571480"/>
            <a:ext cx="8072494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Гомологи – вещества, сходные по строению и свойствам, но различающиеся на гомологическую разницу -СН</a:t>
            </a:r>
            <a:r>
              <a:rPr lang="ru-RU" sz="2400" b="1" baseline="-25000" dirty="0" smtClean="0">
                <a:solidFill>
                  <a:srgbClr val="C00000"/>
                </a:solidFill>
              </a:rPr>
              <a:t>2</a:t>
            </a:r>
            <a:r>
              <a:rPr lang="ru-RU" sz="2400" b="1" dirty="0" smtClean="0">
                <a:solidFill>
                  <a:srgbClr val="C00000"/>
                </a:solidFill>
              </a:rPr>
              <a:t>-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1571612"/>
            <a:ext cx="8072494" cy="1500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Гомологический ряд – </a:t>
            </a:r>
            <a:r>
              <a:rPr lang="ru-RU" sz="2400" b="1" dirty="0" err="1" smtClean="0">
                <a:solidFill>
                  <a:srgbClr val="C00000"/>
                </a:solidFill>
              </a:rPr>
              <a:t>ряд</a:t>
            </a:r>
            <a:r>
              <a:rPr lang="ru-RU" sz="2400" b="1" dirty="0" smtClean="0">
                <a:solidFill>
                  <a:srgbClr val="C00000"/>
                </a:solidFill>
              </a:rPr>
              <a:t> веществ, расположенных по возрастанию их относительной молекулярной массы, сходные по строению и свойствам, но различающиеся на гомологическую разницу -СН</a:t>
            </a:r>
            <a:r>
              <a:rPr lang="ru-RU" sz="2400" b="1" baseline="-25000" dirty="0" smtClean="0">
                <a:solidFill>
                  <a:srgbClr val="C00000"/>
                </a:solidFill>
              </a:rPr>
              <a:t>2</a:t>
            </a:r>
            <a:r>
              <a:rPr lang="ru-RU" sz="2400" b="1" dirty="0" smtClean="0">
                <a:solidFill>
                  <a:srgbClr val="C00000"/>
                </a:solidFill>
              </a:rPr>
              <a:t>-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1078</TotalTime>
  <Words>1635</Words>
  <Application>Microsoft Office PowerPoint</Application>
  <PresentationFormat>Экран (4:3)</PresentationFormat>
  <Paragraphs>281</Paragraphs>
  <Slides>37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Условные обозначения:</vt:lpstr>
      <vt:lpstr>Предельные углеводороды Алканы</vt:lpstr>
      <vt:lpstr>Цель  урока-презентации:   формирование представления о предельных углеводородах как классе органических соединений. </vt:lpstr>
      <vt:lpstr>Не так давно случилась на Кольском полуострове небывалая история.</vt:lpstr>
      <vt:lpstr>Слайд 5</vt:lpstr>
      <vt:lpstr>Применение метана </vt:lpstr>
      <vt:lpstr>Метан-источник получения множества веществ</vt:lpstr>
      <vt:lpstr>Метан- представитель класса органических соединений АЛКАНЫ</vt:lpstr>
      <vt:lpstr>Слайд 9</vt:lpstr>
      <vt:lpstr>Слайд 10</vt:lpstr>
      <vt:lpstr>Слайд 11</vt:lpstr>
      <vt:lpstr>Назовите алкан</vt:lpstr>
      <vt:lpstr>Тест: Название алкана</vt:lpstr>
      <vt:lpstr>Строение алканов</vt:lpstr>
      <vt:lpstr>Физические свойства алканов</vt:lpstr>
      <vt:lpstr>Химические свойства алканов</vt:lpstr>
      <vt:lpstr>I. Реакции замещения</vt:lpstr>
      <vt:lpstr>Реакции замещения</vt:lpstr>
      <vt:lpstr>Реакции замещения</vt:lpstr>
      <vt:lpstr>Реакции замещения</vt:lpstr>
      <vt:lpstr>Реакции свободнорадикального замещения</vt:lpstr>
      <vt:lpstr>Слайд 22</vt:lpstr>
      <vt:lpstr>I. Реакции замещения</vt:lpstr>
      <vt:lpstr>II. Реакции отщепления</vt:lpstr>
      <vt:lpstr>II. Реакции отщепления</vt:lpstr>
      <vt:lpstr>Слайд 26</vt:lpstr>
      <vt:lpstr>II. Реакции отщепления</vt:lpstr>
      <vt:lpstr>II. Реакции отщепления</vt:lpstr>
      <vt:lpstr>III. Реакции изомеризации</vt:lpstr>
      <vt:lpstr>IV. Реакции окисления</vt:lpstr>
      <vt:lpstr>IV. Реакции окисления</vt:lpstr>
      <vt:lpstr>Получение алканов</vt:lpstr>
      <vt:lpstr>Получение алканов</vt:lpstr>
      <vt:lpstr>Получение алканов</vt:lpstr>
      <vt:lpstr>Получение алканов</vt:lpstr>
      <vt:lpstr>Получение алканов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120</cp:revision>
  <dcterms:created xsi:type="dcterms:W3CDTF">2017-08-07T12:07:14Z</dcterms:created>
  <dcterms:modified xsi:type="dcterms:W3CDTF">2019-10-20T15:48:39Z</dcterms:modified>
</cp:coreProperties>
</file>