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8" r:id="rId2"/>
    <p:sldId id="256" r:id="rId3"/>
    <p:sldId id="260" r:id="rId4"/>
    <p:sldId id="261" r:id="rId5"/>
    <p:sldId id="267" r:id="rId6"/>
    <p:sldId id="259" r:id="rId7"/>
    <p:sldId id="262" r:id="rId8"/>
    <p:sldId id="263" r:id="rId9"/>
    <p:sldId id="264" r:id="rId10"/>
    <p:sldId id="266" r:id="rId11"/>
    <p:sldId id="268" r:id="rId12"/>
    <p:sldId id="280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5" r:id="rId23"/>
    <p:sldId id="282" r:id="rId24"/>
    <p:sldId id="277" r:id="rId25"/>
    <p:sldId id="278" r:id="rId26"/>
    <p:sldId id="283" r:id="rId27"/>
    <p:sldId id="279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462" autoAdjust="0"/>
  </p:normalViewPr>
  <p:slideViewPr>
    <p:cSldViewPr>
      <p:cViewPr>
        <p:scale>
          <a:sx n="75" d="100"/>
          <a:sy n="75" d="100"/>
        </p:scale>
        <p:origin x="-11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DC5D-2DFD-4CB1-B909-FBDF6537F73E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B9E1-CFEB-4BF2-BBF5-3CEA9BAE4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B9E1-CFEB-4BF2-BBF5-3CEA9BAE49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yukov.com/woodworking/tips/img_chemistry/IMG18052.med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a.all.biz/img/ua/catalog/812215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обозначения: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- понятия, важные моменты (их запишите)</a:t>
            </a:r>
          </a:p>
          <a:p>
            <a:r>
              <a:rPr lang="ru-RU" dirty="0" smtClean="0"/>
              <a:t>             - понятия, изученные ранее ( их нужно вспомнить и применить в теме)</a:t>
            </a:r>
          </a:p>
          <a:p>
            <a:r>
              <a:rPr lang="ru-RU" dirty="0" smtClean="0"/>
              <a:t>      - активная кнопка, под ней прячется материал, который необходимо вспомнить, если есть такая необходимость</a:t>
            </a:r>
          </a:p>
          <a:p>
            <a:r>
              <a:rPr lang="ru-RU" dirty="0" smtClean="0"/>
              <a:t>      - активная кнопка, под ней прячется ответ на задание</a:t>
            </a:r>
          </a:p>
          <a:p>
            <a:r>
              <a:rPr lang="ru-RU" dirty="0" smtClean="0"/>
              <a:t>       - дополнительная информация в виде рисунка </a:t>
            </a:r>
          </a:p>
          <a:p>
            <a:r>
              <a:rPr lang="ru-RU" dirty="0" smtClean="0"/>
              <a:t>         - слайд данного цвета предназначен для углубленного изучения (просматривается по желанию)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928694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071678"/>
            <a:ext cx="1000132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57224" y="2714620"/>
            <a:ext cx="428628" cy="35719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57224" y="3857628"/>
            <a:ext cx="428628" cy="35719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57224" y="4714884"/>
            <a:ext cx="428628" cy="2143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5072074"/>
            <a:ext cx="785818" cy="2143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Задание:</a:t>
            </a:r>
          </a:p>
          <a:p>
            <a:pPr>
              <a:buNone/>
            </a:pPr>
            <a:r>
              <a:rPr lang="ru-RU" dirty="0" smtClean="0"/>
              <a:t>       Для вещества с молекулярной формулой 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14</a:t>
            </a:r>
            <a:r>
              <a:rPr lang="ru-RU" dirty="0" smtClean="0"/>
              <a:t> составьте 5 возможных структурных формул. Дайте им названия.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активная кнопка"/>
          <p:cNvSpPr/>
          <p:nvPr/>
        </p:nvSpPr>
        <p:spPr>
          <a:xfrm>
            <a:off x="8572528" y="285728"/>
            <a:ext cx="324000" cy="2880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нклатура"/>
          <p:cNvSpPr/>
          <p:nvPr/>
        </p:nvSpPr>
        <p:spPr>
          <a:xfrm>
            <a:off x="251520" y="428580"/>
            <a:ext cx="8643998" cy="64294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Номенклатура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1. Выбирают самую длинную цепь углеродных атомов (главная цепь); если в разветвленном углеводороде имеются цепи равной длины, то в качестве главной выбирают наиболее разветвленную.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2. Цепь нумеруют; направление нумерации выбирают так, чтобы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лок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á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нты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(цифры, указывающие положение заместителей) были наименьшими.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3. К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локанту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с названием заместителя добавляют название углеводорода с числом, отвечающим длине главной цепи. При этом нужно соблюдать следующие правила: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заместители перечисляются в алфавитном порядке;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повторяющиеся одинаковые заместители называют с добавлением; умножающих приставок (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ди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-, три-,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тетра-и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т.д.). Приставки не влияют на алфавитный порядок перечисления;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цифры отделяются от букв дефисом, а друг от друга – запятой;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каждому заместителю отвечает свой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локант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кнопка ответов"/>
          <p:cNvSpPr/>
          <p:nvPr/>
        </p:nvSpPr>
        <p:spPr>
          <a:xfrm>
            <a:off x="8501090" y="6143644"/>
            <a:ext cx="540000" cy="540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тветы" descr="137547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764704"/>
            <a:ext cx="864399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Запомните!</a:t>
            </a:r>
          </a:p>
          <a:p>
            <a:pPr algn="ctr">
              <a:buNone/>
            </a:pPr>
            <a:r>
              <a:rPr lang="ru-RU" dirty="0" smtClean="0"/>
              <a:t>      У </a:t>
            </a:r>
            <a:r>
              <a:rPr lang="ru-RU" dirty="0" err="1" smtClean="0"/>
              <a:t>алканов</a:t>
            </a:r>
            <a:r>
              <a:rPr lang="ru-RU" dirty="0" smtClean="0"/>
              <a:t> только </a:t>
            </a:r>
            <a:r>
              <a:rPr lang="ru-RU" b="1" dirty="0" smtClean="0"/>
              <a:t>изомерия углеродного скелета</a:t>
            </a:r>
            <a:r>
              <a:rPr lang="ru-RU" dirty="0" smtClean="0"/>
              <a:t> (структурная изомерия)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42918"/>
            <a:ext cx="8215370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Изомеры- вещества, имеющие одинаковый количественный и качественный состав, но разное строение молекул и свойства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3116"/>
            <a:ext cx="821537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Изомерия- явление, существования веществ, имеющих одинаковый количественный и качественный состав, но разное строение молекул и свойства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изомерия" descr="974620388.jpg"/>
          <p:cNvPicPr>
            <a:picLocks noChangeAspect="1"/>
          </p:cNvPicPr>
          <p:nvPr/>
        </p:nvPicPr>
        <p:blipFill>
          <a:blip r:embed="rId2" cstate="print"/>
          <a:srcRect r="3742" b="5804"/>
          <a:stretch>
            <a:fillRect/>
          </a:stretch>
        </p:blipFill>
        <p:spPr>
          <a:xfrm>
            <a:off x="428596" y="428604"/>
            <a:ext cx="8358246" cy="5786478"/>
          </a:xfrm>
          <a:prstGeom prst="rect">
            <a:avLst/>
          </a:prstGeom>
        </p:spPr>
      </p:pic>
      <p:sp>
        <p:nvSpPr>
          <p:cNvPr id="8" name="кнопка на изомерию"/>
          <p:cNvSpPr/>
          <p:nvPr/>
        </p:nvSpPr>
        <p:spPr>
          <a:xfrm>
            <a:off x="8501090" y="6143644"/>
            <a:ext cx="500066" cy="42862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7" name="Picture 5" descr="Копия (3) img1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8569325" cy="1893888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71472" y="1643050"/>
            <a:ext cx="431800" cy="358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11413" y="1628775"/>
            <a:ext cx="431800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995738" y="1628775"/>
            <a:ext cx="432000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5929322" y="1643050"/>
            <a:ext cx="468000" cy="36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572396" y="1643050"/>
            <a:ext cx="432000" cy="36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042988" y="4292600"/>
            <a:ext cx="763270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2,4- </a:t>
            </a:r>
            <a:r>
              <a:rPr lang="ru-RU" sz="4000" dirty="0" err="1">
                <a:solidFill>
                  <a:srgbClr val="FF0000"/>
                </a:solidFill>
              </a:rPr>
              <a:t>диметил</a:t>
            </a:r>
            <a:r>
              <a:rPr lang="ru-RU" sz="4000" dirty="0" err="1">
                <a:solidFill>
                  <a:srgbClr val="000000"/>
                </a:solidFill>
              </a:rPr>
              <a:t>пентан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</a:t>
            </a:r>
            <a:r>
              <a:rPr lang="ru-RU" dirty="0" err="1" smtClean="0"/>
              <a:t>алкан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9" name="Picture 5" descr="img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056437" cy="2573338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85720" y="5214950"/>
            <a:ext cx="396000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dirty="0" smtClean="0">
                <a:solidFill>
                  <a:srgbClr val="000000"/>
                </a:solidFill>
              </a:rPr>
              <a:t>А)2,2,4-триметилгексан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714876" y="5214950"/>
            <a:ext cx="3960000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dirty="0">
                <a:solidFill>
                  <a:srgbClr val="000000"/>
                </a:solidFill>
              </a:rPr>
              <a:t>Б)5,5-диметил-3этилгексан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285720" y="6000768"/>
            <a:ext cx="3960000" cy="6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dirty="0">
                <a:solidFill>
                  <a:srgbClr val="000000"/>
                </a:solidFill>
              </a:rPr>
              <a:t>В)2-диметил-4 </a:t>
            </a:r>
            <a:r>
              <a:rPr lang="ru-RU" sz="2400" dirty="0" err="1">
                <a:solidFill>
                  <a:srgbClr val="000000"/>
                </a:solidFill>
              </a:rPr>
              <a:t>этилгексан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714876" y="5929330"/>
            <a:ext cx="3996000" cy="6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dirty="0">
                <a:solidFill>
                  <a:srgbClr val="000000"/>
                </a:solidFill>
              </a:rPr>
              <a:t>Г)2,2-диметил-4 </a:t>
            </a:r>
            <a:r>
              <a:rPr lang="ru-RU" sz="2400" dirty="0" err="1">
                <a:solidFill>
                  <a:srgbClr val="000000"/>
                </a:solidFill>
              </a:rPr>
              <a:t>этилгексан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Тест: Название </a:t>
            </a:r>
            <a:r>
              <a:rPr lang="ru-RU" dirty="0" err="1" smtClean="0"/>
              <a:t>алкана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</a:t>
            </a:r>
            <a:r>
              <a:rPr lang="ru-RU" dirty="0" err="1" smtClean="0"/>
              <a:t>алканов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357850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Атомы углерода в молекулах </a:t>
            </a:r>
            <a:r>
              <a:rPr lang="ru-RU" sz="4500" dirty="0" err="1" smtClean="0"/>
              <a:t>алканов</a:t>
            </a:r>
            <a:r>
              <a:rPr lang="ru-RU" sz="4500" dirty="0" smtClean="0"/>
              <a:t> находятся в состоянии </a:t>
            </a:r>
            <a:r>
              <a:rPr lang="en-US" sz="4500" dirty="0" smtClean="0"/>
              <a:t>sp</a:t>
            </a:r>
            <a:r>
              <a:rPr lang="en-US" sz="4500" baseline="30000" dirty="0" smtClean="0"/>
              <a:t>3</a:t>
            </a:r>
            <a:r>
              <a:rPr lang="ru-RU" sz="4500" dirty="0" smtClean="0"/>
              <a:t>- гибридизации.</a:t>
            </a:r>
          </a:p>
          <a:p>
            <a:pPr>
              <a:buNone/>
            </a:pPr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          </a:t>
            </a:r>
            <a:r>
              <a:rPr lang="ru-RU" b="1" dirty="0" smtClean="0"/>
              <a:t>МЕТАН                                                         ЭТАН</a:t>
            </a:r>
          </a:p>
          <a:p>
            <a:r>
              <a:rPr lang="ru-RU" sz="4500" dirty="0" smtClean="0"/>
              <a:t>Валентный угол между гибридными облаками составляет 109°28´. Геометрическая </a:t>
            </a:r>
            <a:r>
              <a:rPr lang="ru-RU" sz="4000" dirty="0" smtClean="0"/>
              <a:t>форма </a:t>
            </a:r>
            <a:r>
              <a:rPr lang="ru-RU" sz="4500" dirty="0" smtClean="0"/>
              <a:t>молекулы- тетраэдр. У пропана и других гомологов зигзагообразная углеродная цепь.</a:t>
            </a:r>
          </a:p>
          <a:p>
            <a:r>
              <a:rPr lang="ru-RU" sz="4500" dirty="0" smtClean="0"/>
              <a:t>Длина связи С-С равна 0,154 нм.</a:t>
            </a:r>
          </a:p>
          <a:p>
            <a:r>
              <a:rPr lang="ru-RU" sz="4500" dirty="0" smtClean="0"/>
              <a:t>Связи С-С </a:t>
            </a:r>
            <a:r>
              <a:rPr lang="ru-RU" sz="4500" dirty="0" err="1" smtClean="0"/>
              <a:t>ковалентно-неполярные</a:t>
            </a:r>
            <a:r>
              <a:rPr lang="ru-RU" sz="4500" dirty="0" smtClean="0"/>
              <a:t>, связи С-Н </a:t>
            </a:r>
            <a:r>
              <a:rPr lang="ru-RU" sz="4500" dirty="0" err="1" smtClean="0"/>
              <a:t>слабополярные</a:t>
            </a:r>
            <a:r>
              <a:rPr lang="ru-RU" sz="4500" dirty="0" smtClean="0"/>
              <a:t> (</a:t>
            </a:r>
            <a:r>
              <a:rPr lang="ru-RU" sz="4500" dirty="0" err="1" smtClean="0"/>
              <a:t>ковалентно-полярные</a:t>
            </a:r>
            <a:r>
              <a:rPr lang="ru-RU" sz="4500" dirty="0" smtClean="0"/>
              <a:t>). По типу перекрывания только </a:t>
            </a:r>
            <a:r>
              <a:rPr lang="el-GR" sz="4500" dirty="0" smtClean="0"/>
              <a:t>σ</a:t>
            </a:r>
            <a:r>
              <a:rPr lang="ru-RU" sz="4500" dirty="0" smtClean="0"/>
              <a:t>- связи (сигма)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кнопка на гибридизацию"/>
          <p:cNvSpPr/>
          <p:nvPr/>
        </p:nvSpPr>
        <p:spPr>
          <a:xfrm>
            <a:off x="5500694" y="1643050"/>
            <a:ext cx="500066" cy="3600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мета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643338" cy="1643074"/>
          </a:xfrm>
          <a:prstGeom prst="rect">
            <a:avLst/>
          </a:prstGeom>
        </p:spPr>
      </p:pic>
      <p:pic>
        <p:nvPicPr>
          <p:cNvPr id="10" name="Рисунок 9" descr="161708_html_m473a13d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85926"/>
            <a:ext cx="4357718" cy="2000264"/>
          </a:xfrm>
          <a:prstGeom prst="rect">
            <a:avLst/>
          </a:prstGeom>
        </p:spPr>
      </p:pic>
      <p:pic>
        <p:nvPicPr>
          <p:cNvPr id="8" name="гибридизация" descr="m43fc9161.jpg"/>
          <p:cNvPicPr>
            <a:picLocks noChangeAspect="1"/>
          </p:cNvPicPr>
          <p:nvPr/>
        </p:nvPicPr>
        <p:blipFill>
          <a:blip r:embed="rId4" cstate="print"/>
          <a:srcRect l="-893"/>
          <a:stretch>
            <a:fillRect/>
          </a:stretch>
        </p:blipFill>
        <p:spPr>
          <a:xfrm>
            <a:off x="285720" y="2000240"/>
            <a:ext cx="8643998" cy="3000396"/>
          </a:xfrm>
          <a:prstGeom prst="rect">
            <a:avLst/>
          </a:prstGeom>
        </p:spPr>
      </p:pic>
      <p:sp>
        <p:nvSpPr>
          <p:cNvPr id="11" name="стрелка на ентан"/>
          <p:cNvSpPr/>
          <p:nvPr/>
        </p:nvSpPr>
        <p:spPr>
          <a:xfrm>
            <a:off x="8501090" y="4786322"/>
            <a:ext cx="428628" cy="2143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пентан" descr="ab15-3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0"/>
            <a:ext cx="3357554" cy="3643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16" y="200024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109°28´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22145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109°28´</a:t>
            </a:r>
            <a:endParaRPr lang="ru-RU" b="1" dirty="0"/>
          </a:p>
        </p:txBody>
      </p:sp>
      <p:sp>
        <p:nvSpPr>
          <p:cNvPr id="15" name="Арка 14"/>
          <p:cNvSpPr/>
          <p:nvPr/>
        </p:nvSpPr>
        <p:spPr>
          <a:xfrm rot="3096966">
            <a:off x="3418169" y="2485805"/>
            <a:ext cx="648000" cy="28575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509261">
            <a:off x="6816583" y="2338725"/>
            <a:ext cx="648000" cy="28575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15206" y="300037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0,154 нм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15206" y="2643182"/>
            <a:ext cx="96821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ru-RU" b="1" dirty="0" smtClean="0">
                <a:solidFill>
                  <a:srgbClr val="FF0000"/>
                </a:solidFill>
              </a:rPr>
              <a:t>- связь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 </a:t>
            </a:r>
            <a:r>
              <a:rPr lang="ru-RU" smtClean="0"/>
              <a:t>алканов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4" y="1357291"/>
          <a:ext cx="8358247" cy="4786352"/>
        </p:xfrm>
        <a:graphic>
          <a:graphicData uri="http://schemas.openxmlformats.org/drawingml/2006/table">
            <a:tbl>
              <a:tblPr/>
              <a:tblGrid>
                <a:gridCol w="1357324"/>
                <a:gridCol w="857256"/>
                <a:gridCol w="928694"/>
                <a:gridCol w="1071570"/>
                <a:gridCol w="1144241"/>
                <a:gridCol w="930397"/>
                <a:gridCol w="2068765"/>
              </a:tblGrid>
              <a:tr h="797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Georgia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baseline="-25000" dirty="0" err="1" smtClean="0">
                          <a:latin typeface="Georgia"/>
                          <a:ea typeface="Times New Roman"/>
                          <a:cs typeface="Times New Roman"/>
                        </a:rPr>
                        <a:t>пл</a:t>
                      </a:r>
                      <a:r>
                        <a:rPr lang="ru-RU" sz="1800" baseline="0" dirty="0" err="1" smtClean="0">
                          <a:latin typeface="Georgia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11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Т </a:t>
                      </a:r>
                      <a:r>
                        <a:rPr lang="ru-RU" sz="1800" baseline="-25000" dirty="0">
                          <a:latin typeface="Georgia"/>
                          <a:ea typeface="Times New Roman"/>
                          <a:cs typeface="Times New Roman"/>
                        </a:rPr>
                        <a:t>кип </a:t>
                      </a:r>
                      <a:r>
                        <a:rPr lang="ru-RU" sz="1800" baseline="0" dirty="0">
                          <a:latin typeface="Georgia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11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Georgia"/>
                          <a:ea typeface="Times New Roman"/>
                          <a:cs typeface="Times New Roman"/>
                        </a:rPr>
                        <a:t>Агрег</a:t>
                      </a: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err="1">
                          <a:latin typeface="Georgia"/>
                          <a:ea typeface="Times New Roman"/>
                          <a:cs typeface="Times New Roman"/>
                        </a:rPr>
                        <a:t>сост-е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Запах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Растворимость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Метан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–182,5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–161,5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газы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отсутствует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отсутствует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Не растворимы в воде и полярных растворителях, но являются хорошими растворителями для неполярных веществ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Этан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–183,3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–88,6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Пропан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–187,7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–42,1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Бутан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–138,4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–0,5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Пентан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–129,7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36,1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жидкости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Бензиновый запах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Гексан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–95,3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Гептан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–90,6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Октан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–56,8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125,7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Октадекан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Georgia"/>
                          <a:ea typeface="Times New Roman"/>
                          <a:cs typeface="Times New Roman"/>
                        </a:rPr>
                        <a:t>28,18 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317,4 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твердые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Georgia"/>
                          <a:ea typeface="Times New Roman"/>
                          <a:cs typeface="Times New Roman"/>
                        </a:rPr>
                        <a:t>отсутствует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Химические свойства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Алканы-предельные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углеводороды, т.е их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углерод-водородные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связи насыщены до предела,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углерод-углеродные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связи соединены прочной </a:t>
            </a: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</a:rPr>
              <a:t>σ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-связью. Эти связи разрываются при жестких условиях.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Алканы-малоактивные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вещества. Но участвуют в реакциях замещения и отщепления.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643702" y="4357694"/>
            <a:ext cx="857256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465743">
            <a:off x="1181637" y="3911668"/>
            <a:ext cx="2143140" cy="6089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замещения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00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1.1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Галоген</a:t>
            </a:r>
            <a:r>
              <a:rPr lang="ru-RU" b="1" dirty="0" smtClean="0"/>
              <a:t>ирование</a:t>
            </a:r>
            <a:r>
              <a:rPr lang="ru-RU" dirty="0" smtClean="0"/>
              <a:t> </a:t>
            </a:r>
            <a:r>
              <a:rPr lang="ru-RU" sz="2800" dirty="0" smtClean="0"/>
              <a:t>( реакция, в которой происходит замещение атомов водорода атомами галогенов. Практическое значение имеют реакции с хлором и бромом)</a:t>
            </a:r>
          </a:p>
          <a:p>
            <a:pPr>
              <a:buNone/>
            </a:pPr>
            <a:r>
              <a:rPr lang="en-US" sz="4000" dirty="0" smtClean="0"/>
              <a:t>       </a:t>
            </a:r>
            <a:r>
              <a:rPr lang="en-US" sz="4000" b="1" dirty="0" smtClean="0"/>
              <a:t>H                                 CI</a:t>
            </a:r>
          </a:p>
          <a:p>
            <a:pPr>
              <a:buNone/>
            </a:pPr>
            <a:r>
              <a:rPr lang="en-US" sz="4000" b="1" dirty="0" smtClean="0"/>
              <a:t>  H- C -H + CI   </a:t>
            </a:r>
            <a:r>
              <a:rPr lang="en-US" sz="4000" b="1" dirty="0" err="1" smtClean="0"/>
              <a:t>CI</a:t>
            </a:r>
            <a:r>
              <a:rPr lang="en-US" sz="4000" b="1" dirty="0" smtClean="0"/>
              <a:t>         H- C -H +HCI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       H                                  </a:t>
            </a:r>
            <a:r>
              <a:rPr lang="en-US" sz="4000" b="1" dirty="0" err="1" smtClean="0"/>
              <a:t>H</a:t>
            </a:r>
            <a:endParaRPr lang="ru-RU" sz="4000" b="1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Хлорметан </a:t>
            </a:r>
            <a:r>
              <a:rPr lang="ru-RU" sz="2400" b="1" dirty="0" smtClean="0"/>
              <a:t>СН</a:t>
            </a:r>
            <a:r>
              <a:rPr lang="ru-RU" sz="2400" b="1" baseline="-25000" dirty="0" smtClean="0"/>
              <a:t>3</a:t>
            </a:r>
            <a:r>
              <a:rPr lang="ru-RU" sz="2400" b="1" dirty="0" smtClean="0"/>
              <a:t>С</a:t>
            </a:r>
            <a:r>
              <a:rPr lang="en-US" sz="2400" b="1" dirty="0" smtClean="0"/>
              <a:t>I</a:t>
            </a:r>
            <a:r>
              <a:rPr lang="ru-RU" sz="2400" b="1" dirty="0" smtClean="0"/>
              <a:t> </a:t>
            </a:r>
            <a:r>
              <a:rPr lang="ru-RU" sz="2400" dirty="0" smtClean="0"/>
              <a:t>–</a:t>
            </a:r>
            <a:r>
              <a:rPr lang="ru-RU" sz="2400" dirty="0" err="1" smtClean="0"/>
              <a:t>хладоагент</a:t>
            </a:r>
            <a:r>
              <a:rPr lang="ru-RU" sz="2400" dirty="0" smtClean="0"/>
              <a:t>, применяется в холодильных установках.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00496" y="457200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392567" y="4178656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394260" y="4892228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537664" y="4249286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849767" y="4635856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H="1">
            <a:off x="3143240" y="4572008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537664" y="4892228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1934" y="414338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14414" y="557214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Метан                                     Хлорметан или хлористый метил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57356" y="2714620"/>
            <a:ext cx="128588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замещения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Галогенирование( 2 стадия)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4000" b="1" dirty="0" smtClean="0"/>
              <a:t> </a:t>
            </a:r>
            <a:r>
              <a:rPr lang="ru-RU" sz="4000" b="1" dirty="0" smtClean="0"/>
              <a:t>     </a:t>
            </a:r>
            <a:r>
              <a:rPr lang="en-US" sz="4000" b="1" dirty="0" smtClean="0"/>
              <a:t>CI                                 CI</a:t>
            </a:r>
          </a:p>
          <a:p>
            <a:pPr>
              <a:buNone/>
            </a:pPr>
            <a:r>
              <a:rPr lang="en-US" sz="4000" b="1" dirty="0" smtClean="0"/>
              <a:t>  H- C -H + CI   </a:t>
            </a:r>
            <a:r>
              <a:rPr lang="en-US" sz="4000" b="1" dirty="0" err="1" smtClean="0"/>
              <a:t>CI</a:t>
            </a:r>
            <a:r>
              <a:rPr lang="en-US" sz="4000" b="1" dirty="0" smtClean="0"/>
              <a:t>         H- C - CI +HCI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       H                                 </a:t>
            </a:r>
            <a:r>
              <a:rPr lang="en-US" sz="4000" b="1" dirty="0" err="1" smtClean="0"/>
              <a:t>H</a:t>
            </a:r>
            <a:endParaRPr lang="ru-RU" sz="4000" b="1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ru-RU" sz="4000" dirty="0" smtClean="0"/>
              <a:t>Или</a:t>
            </a:r>
            <a:r>
              <a:rPr lang="en-US" sz="4000" dirty="0" smtClean="0"/>
              <a:t>  </a:t>
            </a:r>
            <a:r>
              <a:rPr lang="ru-RU" sz="4000" b="1" dirty="0" smtClean="0"/>
              <a:t>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CI+CI</a:t>
            </a:r>
            <a:r>
              <a:rPr lang="en-US" sz="4000" b="1" baseline="-25000" dirty="0" smtClean="0"/>
              <a:t>2            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CI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+HCI</a:t>
            </a:r>
          </a:p>
          <a:p>
            <a:pPr>
              <a:buNone/>
              <a:defRPr/>
            </a:pPr>
            <a:r>
              <a:rPr lang="ru-RU" sz="2600" dirty="0" smtClean="0"/>
              <a:t>      </a:t>
            </a:r>
            <a:r>
              <a:rPr lang="ru-RU" sz="2600" dirty="0" err="1" smtClean="0"/>
              <a:t>Дихлорметан</a:t>
            </a:r>
            <a:r>
              <a:rPr lang="ru-RU" sz="2600" dirty="0" smtClean="0"/>
              <a:t> </a:t>
            </a:r>
            <a:r>
              <a:rPr lang="ru-RU" sz="2600" b="1" dirty="0" smtClean="0"/>
              <a:t>СН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Cl</a:t>
            </a:r>
            <a:r>
              <a:rPr lang="en-US" sz="2600" b="1" baseline="-25000" dirty="0" smtClean="0"/>
              <a:t>2 </a:t>
            </a:r>
            <a:r>
              <a:rPr lang="en-US" sz="2600" dirty="0" smtClean="0"/>
              <a:t>–</a:t>
            </a:r>
            <a:r>
              <a:rPr lang="ru-RU" sz="2600" dirty="0" smtClean="0"/>
              <a:t> применяется как растворитель, для склеивания  пластиков</a:t>
            </a:r>
            <a:endParaRPr lang="ru-RU" sz="2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428728" y="2643182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429522" y="3356768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572926" y="2570950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72926" y="3356768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3215472" y="2999578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100" y="385762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Хлорметан                                     </a:t>
            </a:r>
            <a:r>
              <a:rPr lang="ru-RU" sz="2000" b="1" dirty="0" err="1" smtClean="0"/>
              <a:t>Дихлорметан</a:t>
            </a:r>
            <a:r>
              <a:rPr lang="ru-RU" sz="2000" b="1" dirty="0" smtClean="0"/>
              <a:t> или хлористый метилен 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071934" y="30003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1934" y="2428868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29058" y="4643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9058" y="414338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endParaRPr lang="ru-RU" sz="2800" b="1" dirty="0"/>
          </a:p>
        </p:txBody>
      </p:sp>
      <p:pic>
        <p:nvPicPr>
          <p:cNvPr id="19" name="i-main-pic" descr="Картинка 3 из 524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388" y="5429264"/>
            <a:ext cx="2124000" cy="1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Галогенирование( 3 стадия)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en-US" sz="4000" b="1" dirty="0" smtClean="0"/>
              <a:t>CH</a:t>
            </a:r>
            <a:r>
              <a:rPr lang="ru-RU" sz="4000" b="1" baseline="-25000" dirty="0" smtClean="0"/>
              <a:t>2</a:t>
            </a:r>
            <a:r>
              <a:rPr lang="en-US" sz="4000" b="1" dirty="0" smtClean="0"/>
              <a:t>CI</a:t>
            </a:r>
            <a:r>
              <a:rPr lang="ru-RU" sz="4000" b="1" baseline="-25000" dirty="0" smtClean="0"/>
              <a:t>2</a:t>
            </a:r>
            <a:r>
              <a:rPr lang="ru-RU" sz="4000" b="1" dirty="0" smtClean="0"/>
              <a:t> </a:t>
            </a:r>
            <a:r>
              <a:rPr lang="en-US" sz="4000" b="1" dirty="0" smtClean="0"/>
              <a:t>+CI</a:t>
            </a:r>
            <a:r>
              <a:rPr lang="en-US" sz="4000" b="1" baseline="-25000" dirty="0" smtClean="0"/>
              <a:t>2             </a:t>
            </a:r>
            <a:r>
              <a:rPr lang="en-US" sz="4000" b="1" dirty="0" smtClean="0"/>
              <a:t>CHCI</a:t>
            </a:r>
            <a:r>
              <a:rPr lang="ru-RU" sz="4000" b="1" baseline="-25000" dirty="0" smtClean="0"/>
              <a:t>3</a:t>
            </a:r>
            <a:r>
              <a:rPr lang="en-US" sz="4000" b="1" dirty="0" smtClean="0"/>
              <a:t>+HCI</a:t>
            </a:r>
            <a:endParaRPr lang="ru-RU" sz="40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  <a:defRPr/>
            </a:pPr>
            <a:r>
              <a:rPr lang="ru-RU" sz="2400" dirty="0" smtClean="0"/>
              <a:t>       Хлороформ</a:t>
            </a:r>
            <a:r>
              <a:rPr lang="ru-RU" sz="2400" b="1" dirty="0" smtClean="0"/>
              <a:t> СН</a:t>
            </a:r>
            <a:r>
              <a:rPr lang="en-US" sz="2400" b="1" dirty="0" smtClean="0"/>
              <a:t>Cl</a:t>
            </a:r>
            <a:r>
              <a:rPr lang="en-US" sz="2400" b="1" baseline="-25000" dirty="0" smtClean="0"/>
              <a:t>3</a:t>
            </a:r>
            <a:r>
              <a:rPr lang="ru-RU" sz="2400" dirty="0" smtClean="0"/>
              <a:t>, бесцветная летучая жидкость с эфирным запахом и сладким вкусом используется при производстве </a:t>
            </a:r>
            <a:r>
              <a:rPr lang="ru-RU" sz="2400" dirty="0" err="1" smtClean="0"/>
              <a:t>фреонового</a:t>
            </a:r>
            <a:r>
              <a:rPr lang="ru-RU" sz="2400" dirty="0" smtClean="0"/>
              <a:t> хладагента;  в качестве растворителя в фармакологической промышленности; для производства красителей и пестицидов</a:t>
            </a:r>
          </a:p>
          <a:p>
            <a:r>
              <a:rPr lang="ru-RU" dirty="0" smtClean="0"/>
              <a:t>Галогенирование( 4 стадия)</a:t>
            </a:r>
          </a:p>
          <a:p>
            <a:pPr>
              <a:buNone/>
            </a:pPr>
            <a:r>
              <a:rPr lang="ru-RU" sz="2400" b="1" dirty="0" smtClean="0"/>
              <a:t>         </a:t>
            </a:r>
            <a:r>
              <a:rPr lang="en-US" sz="4000" b="1" dirty="0" smtClean="0"/>
              <a:t>CHCI</a:t>
            </a:r>
            <a:r>
              <a:rPr lang="ru-RU" sz="4000" b="1" baseline="-25000" dirty="0" smtClean="0"/>
              <a:t>3</a:t>
            </a:r>
            <a:r>
              <a:rPr lang="ru-RU" sz="4000" b="1" dirty="0" smtClean="0"/>
              <a:t> </a:t>
            </a:r>
            <a:r>
              <a:rPr lang="en-US" sz="4000" b="1" dirty="0" smtClean="0"/>
              <a:t>+CI</a:t>
            </a:r>
            <a:r>
              <a:rPr lang="en-US" sz="4000" b="1" baseline="-25000" dirty="0" smtClean="0"/>
              <a:t>2             </a:t>
            </a:r>
            <a:r>
              <a:rPr lang="en-US" sz="4000" b="1" dirty="0" smtClean="0"/>
              <a:t>CCI</a:t>
            </a:r>
            <a:r>
              <a:rPr lang="ru-RU" sz="4000" b="1" baseline="-25000" dirty="0" smtClean="0"/>
              <a:t>4</a:t>
            </a:r>
            <a:r>
              <a:rPr lang="en-US" sz="4000" b="1" dirty="0" smtClean="0"/>
              <a:t>+HCI</a:t>
            </a: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  <a:defRPr/>
            </a:pPr>
            <a:r>
              <a:rPr lang="ru-RU" sz="2400" dirty="0" smtClean="0"/>
              <a:t>  </a:t>
            </a:r>
            <a:r>
              <a:rPr lang="ru-RU" sz="2400" dirty="0" err="1" smtClean="0"/>
              <a:t>Тетрахлорметан</a:t>
            </a:r>
            <a:r>
              <a:rPr lang="ru-RU" sz="2400" dirty="0" smtClean="0"/>
              <a:t> </a:t>
            </a:r>
            <a:r>
              <a:rPr lang="ru-RU" sz="2400" b="1" dirty="0" smtClean="0"/>
              <a:t>С</a:t>
            </a:r>
            <a:r>
              <a:rPr lang="en-US" sz="2400" b="1" dirty="0" err="1" smtClean="0"/>
              <a:t>Cl</a:t>
            </a:r>
            <a:r>
              <a:rPr lang="ru-RU" sz="2400" b="1" baseline="-25000" dirty="0" smtClean="0"/>
              <a:t>4</a:t>
            </a:r>
            <a:r>
              <a:rPr lang="ru-RU" sz="2400" b="1" dirty="0" smtClean="0"/>
              <a:t> </a:t>
            </a:r>
            <a:r>
              <a:rPr lang="en-US" sz="2400" b="1" baseline="-25000" dirty="0" smtClean="0"/>
              <a:t> </a:t>
            </a:r>
            <a:r>
              <a:rPr lang="ru-RU" sz="2400" dirty="0" smtClean="0"/>
              <a:t> применяется как растворитель (жиров, смол, каучука);   для получения фреонов, в медицине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замещения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28992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8992" y="1428736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14311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Дихлорметан</a:t>
            </a:r>
            <a:r>
              <a:rPr lang="ru-RU" sz="2000" b="1" dirty="0" smtClean="0"/>
              <a:t>                            </a:t>
            </a:r>
            <a:r>
              <a:rPr lang="ru-RU" sz="2000" b="1" dirty="0" err="1" smtClean="0"/>
              <a:t>Трихлорметан</a:t>
            </a:r>
            <a:r>
              <a:rPr lang="ru-RU" sz="2000" b="1" dirty="0" smtClean="0"/>
              <a:t> или хлороформ 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86116" y="492919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6116" y="450057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521495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</a:t>
            </a:r>
            <a:r>
              <a:rPr lang="ru-RU" sz="2000" b="1" dirty="0" err="1" smtClean="0"/>
              <a:t>Трихлорметан</a:t>
            </a:r>
            <a:r>
              <a:rPr lang="ru-RU" sz="2000" b="1" dirty="0" smtClean="0"/>
              <a:t>                 </a:t>
            </a:r>
            <a:r>
              <a:rPr lang="ru-RU" sz="2000" b="1" dirty="0" err="1" smtClean="0"/>
              <a:t>Тетрахлорметан</a:t>
            </a:r>
            <a:r>
              <a:rPr lang="ru-RU" sz="2000" b="1" dirty="0" smtClean="0"/>
              <a:t> или четыреххлористый углерод </a:t>
            </a:r>
            <a:endParaRPr lang="ru-RU" sz="2000" b="1" dirty="0"/>
          </a:p>
        </p:txBody>
      </p:sp>
      <p:pic>
        <p:nvPicPr>
          <p:cNvPr id="14" name="i-main-pic" descr="Картинка 2 из 524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14752"/>
            <a:ext cx="2204549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ages.wisegeek.com/chlorof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642918"/>
            <a:ext cx="1368000" cy="181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Предельные углеводороды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4282" y="1214422"/>
            <a:ext cx="8712000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Реакция галогенирования протекает довольно сложно, по </a:t>
            </a:r>
            <a:r>
              <a:rPr lang="ru-RU" dirty="0" err="1" smtClean="0"/>
              <a:t>свободнорадикальному</a:t>
            </a:r>
            <a:r>
              <a:rPr lang="ru-RU" dirty="0" smtClean="0"/>
              <a:t> механизму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b="1" baseline="-25000" dirty="0" smtClean="0"/>
              <a:t>R</a:t>
            </a:r>
            <a:r>
              <a:rPr lang="ru-RU" dirty="0" smtClean="0"/>
              <a:t> </a:t>
            </a:r>
            <a:r>
              <a:rPr lang="en-US" dirty="0" smtClean="0"/>
              <a:t>(S-</a:t>
            </a:r>
            <a:r>
              <a:rPr lang="ru-RU" dirty="0" smtClean="0"/>
              <a:t>от англ. </a:t>
            </a:r>
            <a:r>
              <a:rPr lang="en-US" dirty="0" smtClean="0"/>
              <a:t>substitution </a:t>
            </a:r>
            <a:r>
              <a:rPr lang="ru-RU" dirty="0" smtClean="0"/>
              <a:t>«замещение»</a:t>
            </a:r>
            <a:r>
              <a:rPr lang="en-US" dirty="0" smtClean="0"/>
              <a:t>, R-</a:t>
            </a:r>
            <a:r>
              <a:rPr lang="ru-RU" dirty="0" smtClean="0"/>
              <a:t>радикальное.)Такие реакции имеют цепной механизм, включающий три стадии: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начало цепи(инициирование),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рост цепи,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обрыв цепи. </a:t>
            </a:r>
          </a:p>
          <a:p>
            <a:r>
              <a:rPr lang="ru-RU" dirty="0" smtClean="0"/>
              <a:t>Цепной механизм был изучен                                   Н.Н. Семёновым.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замещения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p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500438"/>
            <a:ext cx="2232000" cy="316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Зарождение  цепи (инициирование)</a:t>
            </a:r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en-US" sz="4000" b="1" dirty="0" smtClean="0"/>
              <a:t>        </a:t>
            </a:r>
            <a:r>
              <a:rPr lang="ru-RU" sz="4000" b="1" dirty="0" smtClean="0"/>
              <a:t>С</a:t>
            </a:r>
            <a:r>
              <a:rPr lang="en-US" sz="4000" b="1" dirty="0" smtClean="0"/>
              <a:t>I  CI    </a:t>
            </a:r>
            <a:r>
              <a:rPr lang="ru-RU" sz="4000" b="1" dirty="0" smtClean="0"/>
              <a:t>   </a:t>
            </a:r>
            <a:r>
              <a:rPr lang="en-US" sz="4000" b="1" dirty="0" smtClean="0"/>
              <a:t>CI </a:t>
            </a:r>
            <a:r>
              <a:rPr lang="ru-RU" sz="4000" b="1" dirty="0" smtClean="0"/>
              <a:t> +</a:t>
            </a:r>
            <a:r>
              <a:rPr lang="en-US" sz="4000" b="1" dirty="0" smtClean="0"/>
              <a:t> </a:t>
            </a:r>
            <a:r>
              <a:rPr lang="ru-RU" sz="4000" b="1" dirty="0" smtClean="0"/>
              <a:t> </a:t>
            </a:r>
            <a:r>
              <a:rPr lang="en-US" sz="4000" b="1" dirty="0" smtClean="0"/>
              <a:t>CI</a:t>
            </a:r>
            <a:endParaRPr lang="ru-RU" sz="4000" b="1" dirty="0" smtClean="0"/>
          </a:p>
          <a:p>
            <a:endParaRPr lang="ru-RU" dirty="0" smtClean="0"/>
          </a:p>
          <a:p>
            <a:r>
              <a:rPr lang="ru-RU" dirty="0" smtClean="0"/>
              <a:t>Рост, или</a:t>
            </a:r>
            <a:r>
              <a:rPr lang="ru-RU" dirty="0"/>
              <a:t> </a:t>
            </a:r>
            <a:r>
              <a:rPr lang="ru-RU" dirty="0" smtClean="0"/>
              <a:t>развитие, цепи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en-US" sz="4000" b="1" dirty="0" smtClean="0"/>
              <a:t>CH</a:t>
            </a:r>
            <a:r>
              <a:rPr lang="ru-RU" sz="4000" b="1" baseline="-25000" dirty="0" smtClean="0"/>
              <a:t>4</a:t>
            </a:r>
            <a:r>
              <a:rPr lang="en-US" sz="4000" b="1" dirty="0" smtClean="0"/>
              <a:t>+</a:t>
            </a:r>
            <a:r>
              <a:rPr lang="ru-RU" sz="4000" b="1" dirty="0" smtClean="0"/>
              <a:t>  </a:t>
            </a:r>
            <a:r>
              <a:rPr lang="en-US" sz="4000" b="1" dirty="0" smtClean="0"/>
              <a:t>CI</a:t>
            </a:r>
            <a:r>
              <a:rPr lang="en-US" sz="4000" b="1" baseline="-25000" dirty="0" smtClean="0"/>
              <a:t>            </a:t>
            </a:r>
            <a:r>
              <a:rPr lang="en-US" sz="4000" b="1" dirty="0" smtClean="0"/>
              <a:t>CH</a:t>
            </a:r>
            <a:r>
              <a:rPr lang="ru-RU" sz="4000" b="1" baseline="-25000" dirty="0" smtClean="0"/>
              <a:t>3 </a:t>
            </a:r>
            <a:r>
              <a:rPr lang="en-US" sz="4000" b="1" dirty="0" smtClean="0"/>
              <a:t>+HCI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3</a:t>
            </a:r>
            <a:r>
              <a:rPr lang="ru-RU" sz="4000" b="1" baseline="-25000" dirty="0" smtClean="0"/>
              <a:t>   </a:t>
            </a:r>
            <a:r>
              <a:rPr lang="en-US" sz="4000" b="1" dirty="0" smtClean="0"/>
              <a:t>+CI</a:t>
            </a:r>
            <a:r>
              <a:rPr lang="en-US" sz="4000" b="1" baseline="-25000" dirty="0" smtClean="0"/>
              <a:t>2             </a:t>
            </a:r>
            <a:r>
              <a:rPr lang="en-US" sz="4000" b="1" dirty="0" smtClean="0"/>
              <a:t>CH</a:t>
            </a:r>
            <a:r>
              <a:rPr lang="ru-RU" sz="4000" b="1" baseline="-25000" dirty="0" smtClean="0"/>
              <a:t>3</a:t>
            </a:r>
            <a:r>
              <a:rPr lang="en-US" sz="4000" b="1" dirty="0" smtClean="0"/>
              <a:t>CI</a:t>
            </a:r>
            <a:r>
              <a:rPr lang="ru-RU" sz="4000" b="1" dirty="0" smtClean="0"/>
              <a:t> </a:t>
            </a:r>
            <a:r>
              <a:rPr lang="en-US" sz="4000" b="1" dirty="0" smtClean="0"/>
              <a:t>+</a:t>
            </a:r>
            <a:r>
              <a:rPr lang="ru-RU" sz="4000" b="1" dirty="0" smtClean="0"/>
              <a:t> </a:t>
            </a:r>
            <a:r>
              <a:rPr lang="en-US" sz="4000" b="1" dirty="0" smtClean="0"/>
              <a:t>CI</a:t>
            </a:r>
            <a:endParaRPr lang="ru-RU" sz="4000" b="1" dirty="0" smtClean="0"/>
          </a:p>
          <a:p>
            <a:r>
              <a:rPr lang="ru-RU" dirty="0" smtClean="0"/>
              <a:t>Обрыв цепи</a:t>
            </a:r>
          </a:p>
          <a:p>
            <a:pPr>
              <a:buNone/>
            </a:pPr>
            <a:r>
              <a:rPr lang="ru-RU" b="1" dirty="0" smtClean="0"/>
              <a:t>               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3</a:t>
            </a:r>
            <a:r>
              <a:rPr lang="ru-RU" sz="4000" b="1" baseline="-25000" dirty="0" smtClean="0"/>
              <a:t>  </a:t>
            </a:r>
            <a:r>
              <a:rPr lang="en-US" sz="4000" b="1" dirty="0" smtClean="0"/>
              <a:t>+</a:t>
            </a:r>
            <a:r>
              <a:rPr lang="ru-RU" sz="4000" b="1" dirty="0" smtClean="0"/>
              <a:t> </a:t>
            </a:r>
            <a:r>
              <a:rPr lang="en-US" sz="4000" b="1" dirty="0" smtClean="0"/>
              <a:t>CI</a:t>
            </a:r>
            <a:r>
              <a:rPr lang="en-US" sz="4000" b="1" baseline="-25000" dirty="0" smtClean="0"/>
              <a:t>             </a:t>
            </a:r>
            <a:r>
              <a:rPr lang="en-US" sz="4000" b="1" dirty="0" smtClean="0"/>
              <a:t>CH</a:t>
            </a:r>
            <a:r>
              <a:rPr lang="ru-RU" sz="4000" b="1" baseline="-25000" dirty="0" smtClean="0"/>
              <a:t>3</a:t>
            </a:r>
            <a:r>
              <a:rPr lang="en-US" sz="4000" b="1" dirty="0" smtClean="0"/>
              <a:t>CI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3</a:t>
            </a:r>
            <a:r>
              <a:rPr lang="ru-RU" sz="4000" b="1" baseline="-25000" dirty="0" smtClean="0"/>
              <a:t>  </a:t>
            </a:r>
            <a:r>
              <a:rPr lang="en-US" sz="4000" b="1" dirty="0" smtClean="0"/>
              <a:t>+</a:t>
            </a:r>
            <a:r>
              <a:rPr lang="ru-RU" sz="4000" b="1" dirty="0" smtClean="0"/>
              <a:t>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3           </a:t>
            </a:r>
            <a:r>
              <a:rPr lang="en-US" sz="4000" b="1" dirty="0" smtClean="0"/>
              <a:t>CH</a:t>
            </a:r>
            <a:r>
              <a:rPr lang="ru-RU" sz="4000" b="1" baseline="-25000" dirty="0" smtClean="0"/>
              <a:t>3</a:t>
            </a:r>
            <a:r>
              <a:rPr lang="ru-RU" sz="4000" b="1" dirty="0" smtClean="0"/>
              <a:t>-</a:t>
            </a:r>
            <a:r>
              <a:rPr lang="en-US" sz="4000" b="1" dirty="0" smtClean="0"/>
              <a:t>C</a:t>
            </a:r>
            <a:r>
              <a:rPr lang="ru-RU" sz="4000" b="1" dirty="0" smtClean="0"/>
              <a:t>Н</a:t>
            </a:r>
            <a:r>
              <a:rPr lang="ru-RU" sz="4000" b="1" baseline="-25000" dirty="0" smtClean="0"/>
              <a:t>3</a:t>
            </a:r>
            <a:endParaRPr lang="ru-RU" sz="40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свободнорадикального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замещения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28794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08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918" y="17859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36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86050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5918" y="20002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28794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3108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57422" y="17859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57422" y="20002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71736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86050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28926" y="17859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28926" y="20002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00430" y="17859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00430" y="20002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643306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57620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43306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57620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00562" y="185736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71934" y="185736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29190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72066" y="20002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072066" y="178592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929190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714876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14876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143240" y="20002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71802" y="150017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/>
              <a:t>ν</a:t>
            </a:r>
            <a:endParaRPr lang="ru-RU" sz="2800" b="1" dirty="0"/>
          </a:p>
        </p:txBody>
      </p:sp>
      <p:sp>
        <p:nvSpPr>
          <p:cNvPr id="38" name="Овал 37"/>
          <p:cNvSpPr/>
          <p:nvPr/>
        </p:nvSpPr>
        <p:spPr>
          <a:xfrm>
            <a:off x="2643174" y="350043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143240" y="2357430"/>
            <a:ext cx="239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Свободные радикалы</a:t>
            </a:r>
            <a:endParaRPr lang="ru-RU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214678" y="35718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572000" y="350043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57356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3071802" y="421481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5715008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643174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500430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57554" y="58578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143108" y="58578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714744" y="528638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571868" y="59293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00694" y="1643050"/>
            <a:ext cx="3433248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ru-RU" sz="1600" b="1" dirty="0" smtClean="0"/>
              <a:t>Энергия связи </a:t>
            </a:r>
            <a:r>
              <a:rPr lang="en-US" sz="1600" b="1" dirty="0" smtClean="0"/>
              <a:t>CI-CI</a:t>
            </a:r>
            <a:r>
              <a:rPr lang="ru-RU" sz="1600" b="1" dirty="0" smtClean="0"/>
              <a:t> мала, </a:t>
            </a:r>
          </a:p>
          <a:p>
            <a:pPr algn="ctr"/>
            <a:r>
              <a:rPr lang="ru-RU" sz="1600" b="1" dirty="0" smtClean="0"/>
              <a:t>под действием света она </a:t>
            </a:r>
          </a:p>
          <a:p>
            <a:pPr algn="ctr"/>
            <a:r>
              <a:rPr lang="ru-RU" sz="1600" b="1" dirty="0" smtClean="0"/>
              <a:t>подвергается </a:t>
            </a:r>
            <a:r>
              <a:rPr lang="ru-RU" sz="1600" b="1" dirty="0" err="1" smtClean="0"/>
              <a:t>гомолитическому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разрыву с образованием радикалов</a:t>
            </a:r>
            <a:endParaRPr lang="ru-RU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00760" y="3286124"/>
            <a:ext cx="2850443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Образовавшиеся радикалы</a:t>
            </a:r>
          </a:p>
          <a:p>
            <a:pPr algn="ctr"/>
            <a:r>
              <a:rPr lang="ru-RU" sz="1600" b="1" dirty="0" smtClean="0"/>
              <a:t> хлора, метила атакуют новые молекулы, образуя новые радикалы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857884" y="5143512"/>
            <a:ext cx="314324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 столкновении радикалов </a:t>
            </a:r>
          </a:p>
          <a:p>
            <a:pPr algn="ctr"/>
            <a:r>
              <a:rPr lang="ru-RU" sz="1600" b="1" dirty="0" smtClean="0"/>
              <a:t>образуются молекулы,</a:t>
            </a:r>
          </a:p>
          <a:p>
            <a:pPr algn="ctr"/>
            <a:r>
              <a:rPr lang="ru-RU" sz="1600" b="1" dirty="0" smtClean="0"/>
              <a:t> реакция заканчивается</a:t>
            </a:r>
            <a:endParaRPr lang="ru-RU" sz="1600" b="1" dirty="0"/>
          </a:p>
        </p:txBody>
      </p:sp>
      <p:sp>
        <p:nvSpPr>
          <p:cNvPr id="61" name="на видео"/>
          <p:cNvSpPr/>
          <p:nvPr/>
        </p:nvSpPr>
        <p:spPr>
          <a:xfrm>
            <a:off x="7286644" y="6143644"/>
            <a:ext cx="428628" cy="2143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1"/>
      <p:bldP spid="38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 animBg="1"/>
      <p:bldP spid="59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Бромирование</a:t>
            </a:r>
            <a:r>
              <a:rPr lang="ru-RU" dirty="0" smtClean="0"/>
              <a:t> происходит медленнее и </a:t>
            </a:r>
            <a:r>
              <a:rPr lang="ru-RU" dirty="0" err="1" smtClean="0"/>
              <a:t>селективнее</a:t>
            </a:r>
            <a:r>
              <a:rPr lang="ru-RU" dirty="0" smtClean="0"/>
              <a:t>. Замещение  у разветвленных </a:t>
            </a:r>
            <a:r>
              <a:rPr lang="ru-RU" dirty="0" err="1" smtClean="0"/>
              <a:t>алканов</a:t>
            </a:r>
            <a:r>
              <a:rPr lang="ru-RU" dirty="0" smtClean="0"/>
              <a:t> идет сначала у третичного атома углерода, затем вторичного, затем первичного.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Реакции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свободнорадикального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замещения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mage.pn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571472" y="5072074"/>
            <a:ext cx="8136000" cy="1307598"/>
          </a:xfrm>
          <a:prstGeom prst="rect">
            <a:avLst/>
          </a:prstGeom>
        </p:spPr>
      </p:pic>
      <p:pic>
        <p:nvPicPr>
          <p:cNvPr id="10" name="Рисунок 9" descr="image (1).png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1000100" y="3786190"/>
            <a:ext cx="7143800" cy="1490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5000636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НО</a:t>
            </a:r>
            <a:endParaRPr lang="ru-RU" sz="2800" b="1" dirty="0"/>
          </a:p>
        </p:txBody>
      </p:sp>
      <p:sp>
        <p:nvSpPr>
          <p:cNvPr id="12" name="на бромирование"/>
          <p:cNvSpPr/>
          <p:nvPr/>
        </p:nvSpPr>
        <p:spPr>
          <a:xfrm>
            <a:off x="8072462" y="6643686"/>
            <a:ext cx="428628" cy="2143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ромир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142984"/>
            <a:ext cx="821537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643702" y="3643314"/>
            <a:ext cx="936000" cy="50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465743">
            <a:off x="956173" y="3216304"/>
            <a:ext cx="2335343" cy="695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замещения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1.2 </a:t>
            </a:r>
            <a:r>
              <a:rPr lang="ru-RU" b="1" dirty="0" smtClean="0">
                <a:solidFill>
                  <a:srgbClr val="FF0000"/>
                </a:solidFill>
              </a:rPr>
              <a:t>Нитр</a:t>
            </a:r>
            <a:r>
              <a:rPr lang="ru-RU" b="1" dirty="0" smtClean="0"/>
              <a:t>ование </a:t>
            </a:r>
            <a:r>
              <a:rPr lang="ru-RU" sz="2800" dirty="0" smtClean="0"/>
              <a:t>( реакция, в которой происходит замещение атомов водорода нитрогруппой</a:t>
            </a:r>
            <a:r>
              <a:rPr lang="en-US" sz="2800" dirty="0" smtClean="0"/>
              <a:t> -NO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. Нитрующим агентом выступает разбавленная азотная кислота)</a:t>
            </a:r>
          </a:p>
          <a:p>
            <a:pPr>
              <a:buNone/>
            </a:pPr>
            <a:r>
              <a:rPr lang="en-US" sz="4000" dirty="0" smtClean="0"/>
              <a:t>       </a:t>
            </a:r>
            <a:r>
              <a:rPr lang="en-US" sz="4300" b="1" dirty="0" smtClean="0"/>
              <a:t>H                                  </a:t>
            </a:r>
            <a:r>
              <a:rPr lang="ru-RU" sz="4300" b="1" dirty="0" smtClean="0"/>
              <a:t> </a:t>
            </a:r>
            <a:r>
              <a:rPr lang="en-US" sz="4300" b="1" dirty="0" smtClean="0"/>
              <a:t> NO</a:t>
            </a:r>
            <a:r>
              <a:rPr lang="en-US" sz="4300" b="1" baseline="-25000" dirty="0" smtClean="0"/>
              <a:t>2</a:t>
            </a:r>
            <a:endParaRPr lang="en-US" sz="4300" b="1" dirty="0" smtClean="0"/>
          </a:p>
          <a:p>
            <a:pPr>
              <a:buNone/>
            </a:pPr>
            <a:r>
              <a:rPr lang="en-US" sz="4300" b="1" dirty="0" smtClean="0"/>
              <a:t>  H- C -H + HO-NO</a:t>
            </a:r>
            <a:r>
              <a:rPr lang="en-US" sz="4300" b="1" baseline="-25000" dirty="0" smtClean="0"/>
              <a:t>2</a:t>
            </a:r>
            <a:r>
              <a:rPr lang="en-US" sz="4300" b="1" dirty="0" smtClean="0"/>
              <a:t>      H- C -H +H</a:t>
            </a:r>
            <a:r>
              <a:rPr lang="en-US" sz="4300" b="1" baseline="-25000" dirty="0" smtClean="0"/>
              <a:t>2</a:t>
            </a:r>
            <a:r>
              <a:rPr lang="en-US" sz="4300" b="1" dirty="0" smtClean="0"/>
              <a:t>O</a:t>
            </a:r>
            <a:endParaRPr lang="ru-RU" sz="4300" b="1" dirty="0" smtClean="0"/>
          </a:p>
          <a:p>
            <a:pPr>
              <a:buNone/>
            </a:pPr>
            <a:r>
              <a:rPr lang="en-US" sz="4300" b="1" dirty="0" smtClean="0"/>
              <a:t>       H                 </a:t>
            </a:r>
            <a:r>
              <a:rPr lang="ru-RU" sz="4300" b="1" baseline="42000" dirty="0" err="1" smtClean="0"/>
              <a:t>р-р</a:t>
            </a:r>
            <a:r>
              <a:rPr lang="en-US" sz="4300" b="1" dirty="0" smtClean="0"/>
              <a:t>              H</a:t>
            </a:r>
            <a:endParaRPr lang="ru-RU" sz="4300" b="1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Впервые реакция была осуществлена М.И. Коноваловым, ему удалось оживить «химических мертвецов», заставив реагировать неактивные парафины. Эта реакция получила название               </a:t>
            </a:r>
            <a:r>
              <a:rPr lang="ru-RU" sz="2400" b="1" dirty="0" smtClean="0"/>
              <a:t>РЕАКЦИЯ КОНОВАЛОВА</a:t>
            </a:r>
            <a:endParaRPr lang="ru-RU" sz="2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14810" y="392906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179946" y="3606344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537664" y="4249286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179946" y="4177848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537664" y="3606344"/>
            <a:ext cx="213505" cy="1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224" y="4714884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Метан                                                       </a:t>
            </a:r>
            <a:r>
              <a:rPr lang="ru-RU" sz="2000" b="1" dirty="0" err="1" smtClean="0"/>
              <a:t>Нитрометан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0" name="азотная кислота"/>
          <p:cNvSpPr/>
          <p:nvPr/>
        </p:nvSpPr>
        <p:spPr>
          <a:xfrm>
            <a:off x="8429652" y="3000372"/>
            <a:ext cx="428628" cy="2143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357166"/>
            <a:ext cx="1727956" cy="129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86248" y="3286124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отщепления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/>
              <a:t>2.</a:t>
            </a:r>
            <a:r>
              <a:rPr lang="ru-RU" b="1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</a:t>
            </a:r>
            <a:r>
              <a:rPr lang="ru-RU" b="1" dirty="0" smtClean="0">
                <a:solidFill>
                  <a:srgbClr val="0070C0"/>
                </a:solidFill>
              </a:rPr>
              <a:t>гидрир</a:t>
            </a:r>
            <a:r>
              <a:rPr lang="ru-RU" b="1" dirty="0" smtClean="0"/>
              <a:t>ование- </a:t>
            </a:r>
            <a:r>
              <a:rPr lang="ru-RU" dirty="0" smtClean="0"/>
              <a:t>реакция отщепления водорода.</a:t>
            </a:r>
            <a:r>
              <a:rPr lang="en-US" dirty="0" smtClean="0"/>
              <a:t> </a:t>
            </a:r>
            <a:r>
              <a:rPr lang="ru-RU" dirty="0" smtClean="0"/>
              <a:t>Реакция осуществляется при нагревании и в присутствии катализаторов: </a:t>
            </a:r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;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/ AI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; Ni; Pt; Pd</a:t>
            </a:r>
            <a:endParaRPr lang="ru-RU" dirty="0"/>
          </a:p>
        </p:txBody>
      </p:sp>
      <p:pic>
        <p:nvPicPr>
          <p:cNvPr id="6" name="Рисунок 5" descr="him10rudzfeld-2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643314"/>
            <a:ext cx="6480000" cy="1380787"/>
          </a:xfrm>
          <a:prstGeom prst="rect">
            <a:avLst/>
          </a:prstGeom>
        </p:spPr>
      </p:pic>
      <p:pic>
        <p:nvPicPr>
          <p:cNvPr id="7" name="Рисунок 6" descr="kataliticheskoe_degidrirovanie_izopentana.png"/>
          <p:cNvPicPr>
            <a:picLocks noChangeAspect="1"/>
          </p:cNvPicPr>
          <p:nvPr/>
        </p:nvPicPr>
        <p:blipFill>
          <a:blip r:embed="rId3" cstate="print"/>
          <a:srcRect r="37255" b="16251"/>
          <a:stretch>
            <a:fillRect/>
          </a:stretch>
        </p:blipFill>
        <p:spPr>
          <a:xfrm>
            <a:off x="1071538" y="5099815"/>
            <a:ext cx="7000924" cy="147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отщепления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2.2</a:t>
            </a:r>
            <a:r>
              <a:rPr lang="ru-RU" dirty="0" smtClean="0"/>
              <a:t> </a:t>
            </a:r>
            <a:r>
              <a:rPr lang="ru-RU" b="1" dirty="0" smtClean="0"/>
              <a:t>Крекинг</a:t>
            </a:r>
            <a:r>
              <a:rPr lang="ru-RU" dirty="0" smtClean="0"/>
              <a:t>-разрушение углеродной цепи </a:t>
            </a:r>
            <a:r>
              <a:rPr lang="ru-RU" dirty="0" err="1" smtClean="0"/>
              <a:t>алкана</a:t>
            </a:r>
            <a:r>
              <a:rPr lang="ru-RU" dirty="0" smtClean="0"/>
              <a:t> при нагревании без доступа воздуха. Продуктами крекинга являются </a:t>
            </a:r>
            <a:r>
              <a:rPr lang="ru-RU" i="1" dirty="0" err="1" smtClean="0"/>
              <a:t>алканы</a:t>
            </a:r>
            <a:r>
              <a:rPr lang="ru-RU" dirty="0" smtClean="0"/>
              <a:t> и </a:t>
            </a:r>
            <a:r>
              <a:rPr lang="ru-RU" i="1" dirty="0" err="1" smtClean="0"/>
              <a:t>алкены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Термический крекинг осуществляется при температуре 650-700°С, продукты реакции- </a:t>
            </a:r>
            <a:r>
              <a:rPr lang="ru-RU" dirty="0" err="1" smtClean="0"/>
              <a:t>алканы</a:t>
            </a:r>
            <a:r>
              <a:rPr lang="ru-RU" dirty="0" smtClean="0"/>
              <a:t> линейного строения.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4000" b="1" dirty="0" smtClean="0"/>
              <a:t>CH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                                 CH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-CH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+  CH</a:t>
            </a:r>
            <a:r>
              <a:rPr lang="en-US" sz="4000" b="1" baseline="-25000" dirty="0" smtClean="0"/>
              <a:t>2 </a:t>
            </a:r>
            <a:r>
              <a:rPr lang="en-US" sz="4000" b="1" dirty="0" smtClean="0"/>
              <a:t>=CH-CH</a:t>
            </a:r>
            <a:r>
              <a:rPr lang="en-US" sz="4000" b="1" baseline="-25000" dirty="0" smtClean="0"/>
              <a:t>3</a:t>
            </a:r>
            <a:endParaRPr lang="en-US" sz="4000" b="1" dirty="0" smtClean="0"/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ru-RU" i="1" dirty="0" err="1" smtClean="0"/>
              <a:t>алкан</a:t>
            </a:r>
            <a:r>
              <a:rPr lang="en-US" i="1" dirty="0" smtClean="0"/>
              <a:t>-</a:t>
            </a:r>
            <a:r>
              <a:rPr lang="ru-RU" b="1" i="1" dirty="0" smtClean="0"/>
              <a:t>пропан</a:t>
            </a:r>
            <a:r>
              <a:rPr lang="ru-RU" dirty="0" smtClean="0"/>
              <a:t>      </a:t>
            </a:r>
            <a:r>
              <a:rPr lang="ru-RU" i="1" dirty="0" err="1" smtClean="0"/>
              <a:t>алкен-</a:t>
            </a:r>
            <a:r>
              <a:rPr lang="ru-RU" b="1" i="1" dirty="0" err="1" smtClean="0"/>
              <a:t>пропен</a:t>
            </a:r>
            <a:endParaRPr lang="ru-RU" b="1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43636" y="528638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2264" y="471488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Крекинг протекает по </a:t>
            </a:r>
            <a:r>
              <a:rPr lang="ru-RU" dirty="0" err="1" smtClean="0"/>
              <a:t>свободнорадикальному</a:t>
            </a:r>
            <a:r>
              <a:rPr lang="ru-RU" dirty="0" smtClean="0"/>
              <a:t> механизму. Продукты крекинга могут быть различны, что определяется структурой исходного </a:t>
            </a:r>
            <a:r>
              <a:rPr lang="ru-RU" dirty="0" err="1" smtClean="0"/>
              <a:t>алкана</a:t>
            </a:r>
            <a:r>
              <a:rPr lang="ru-RU" dirty="0" smtClean="0"/>
              <a:t> и условиями проведения крекинга.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Реакции отщепления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kre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8618655" cy="3384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857620" y="5357826"/>
            <a:ext cx="214314" cy="158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0628" y="5357826"/>
            <a:ext cx="214314" cy="158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2.2</a:t>
            </a:r>
            <a:r>
              <a:rPr lang="ru-RU" dirty="0" smtClean="0"/>
              <a:t> </a:t>
            </a:r>
            <a:r>
              <a:rPr lang="ru-RU" b="1" dirty="0" smtClean="0"/>
              <a:t>Крекинг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Каталитический крекинг осуществляется при температуре 450°С с применением катализаторов</a:t>
            </a:r>
            <a:r>
              <a:rPr lang="en-US" dirty="0" smtClean="0"/>
              <a:t>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;  AI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dirty="0" smtClean="0"/>
              <a:t>;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ru-RU" dirty="0" smtClean="0"/>
              <a:t>, продукты реакции- </a:t>
            </a:r>
            <a:r>
              <a:rPr lang="ru-RU" dirty="0" err="1" smtClean="0"/>
              <a:t>алканы</a:t>
            </a:r>
            <a:r>
              <a:rPr lang="ru-RU" dirty="0" smtClean="0"/>
              <a:t> разветвленного строения.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отщепления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отщепления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2.3 </a:t>
            </a:r>
            <a:r>
              <a:rPr lang="ru-RU" b="1" dirty="0" smtClean="0">
                <a:solidFill>
                  <a:srgbClr val="FF0000"/>
                </a:solidFill>
              </a:rPr>
              <a:t>Пир</a:t>
            </a:r>
            <a:r>
              <a:rPr lang="ru-RU" b="1" dirty="0" smtClean="0"/>
              <a:t>о</a:t>
            </a:r>
            <a:r>
              <a:rPr lang="ru-RU" b="1" dirty="0" smtClean="0">
                <a:solidFill>
                  <a:schemeClr val="tx2"/>
                </a:solidFill>
              </a:rPr>
              <a:t>лиз</a:t>
            </a:r>
            <a:r>
              <a:rPr lang="ru-RU" b="1" dirty="0" smtClean="0"/>
              <a:t>- </a:t>
            </a:r>
            <a:r>
              <a:rPr lang="ru-RU" dirty="0" smtClean="0"/>
              <a:t>разложение вещества при высокой температуре без доступа воздуха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Полный пиролиз</a:t>
            </a:r>
          </a:p>
          <a:p>
            <a:pPr>
              <a:buNone/>
            </a:pPr>
            <a:r>
              <a:rPr lang="ru-RU" sz="4000" b="1" dirty="0" smtClean="0"/>
              <a:t>                  СН</a:t>
            </a:r>
            <a:r>
              <a:rPr lang="ru-RU" sz="4000" b="1" baseline="-25000" dirty="0" smtClean="0"/>
              <a:t>4             </a:t>
            </a:r>
            <a:r>
              <a:rPr lang="ru-RU" sz="4000" b="1" dirty="0" smtClean="0"/>
              <a:t>С + 2Н</a:t>
            </a:r>
            <a:r>
              <a:rPr lang="ru-RU" sz="4000" b="1" baseline="-25000" dirty="0" smtClean="0"/>
              <a:t>2</a:t>
            </a:r>
            <a:endParaRPr lang="ru-RU" sz="4000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Неполный пиролиз</a:t>
            </a:r>
          </a:p>
          <a:p>
            <a:pPr>
              <a:buNone/>
            </a:pPr>
            <a:r>
              <a:rPr lang="ru-RU" sz="4000" b="1" dirty="0" smtClean="0"/>
              <a:t>           2СН</a:t>
            </a:r>
            <a:r>
              <a:rPr lang="ru-RU" sz="4000" b="1" baseline="-25000" dirty="0" smtClean="0"/>
              <a:t>4             </a:t>
            </a:r>
            <a:r>
              <a:rPr lang="ru-RU" sz="4000" b="1" dirty="0" smtClean="0"/>
              <a:t>СН =СН + 3Н</a:t>
            </a:r>
            <a:r>
              <a:rPr lang="ru-RU" sz="4000" b="1" baseline="-25000" dirty="0" smtClean="0"/>
              <a:t>2</a:t>
            </a:r>
            <a:endParaRPr lang="ru-RU" sz="3600" b="1" baseline="-25000" dirty="0" smtClean="0"/>
          </a:p>
          <a:p>
            <a:pPr>
              <a:lnSpc>
                <a:spcPct val="150000"/>
              </a:lnSpc>
              <a:buNone/>
            </a:pPr>
            <a:r>
              <a:rPr lang="ru-RU" b="1" baseline="-25000" dirty="0" smtClean="0"/>
              <a:t>                                                       </a:t>
            </a:r>
            <a:r>
              <a:rPr lang="ru-RU" sz="3600" b="1" baseline="-25000" dirty="0" smtClean="0"/>
              <a:t>ацетилен</a:t>
            </a:r>
          </a:p>
          <a:p>
            <a:pPr>
              <a:buNone/>
            </a:pPr>
            <a:endParaRPr lang="ru-RU" sz="3600" b="1" baseline="-25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43306" y="364331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143240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8926" y="457200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1500°С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00562" y="4857760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76886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Изомеризация</a:t>
            </a:r>
            <a:r>
              <a:rPr lang="ru-RU" dirty="0" smtClean="0"/>
              <a:t>- превращение </a:t>
            </a:r>
            <a:r>
              <a:rPr lang="ru-RU" dirty="0" err="1" smtClean="0"/>
              <a:t>алканов</a:t>
            </a:r>
            <a:r>
              <a:rPr lang="ru-RU" dirty="0" smtClean="0"/>
              <a:t> линейного строения в изомеры с разветвленной углеродной цепью.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III.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изомеризации</a:t>
            </a:r>
            <a:endParaRPr lang="ru-RU" dirty="0"/>
          </a:p>
        </p:txBody>
      </p:sp>
      <p:pic>
        <p:nvPicPr>
          <p:cNvPr id="7" name="Рисунок 6" descr="isomeris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8642126" cy="33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9058" y="4214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AICI</a:t>
            </a:r>
            <a:r>
              <a:rPr lang="en-US" b="1" baseline="-25000" dirty="0" smtClean="0"/>
              <a:t>3</a:t>
            </a:r>
            <a:endParaRPr lang="ru-RU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929718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урока-презентации: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формирование </a:t>
            </a:r>
            <a:r>
              <a:rPr lang="ru-RU" dirty="0"/>
              <a:t>представления о предельных углеводородах как классе органических соединений.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IV.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окисления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4.1 </a:t>
            </a:r>
            <a:r>
              <a:rPr lang="ru-RU" sz="3600" b="1" dirty="0" smtClean="0"/>
              <a:t>Реакция горения </a:t>
            </a:r>
            <a:r>
              <a:rPr lang="ru-RU" sz="4000" dirty="0" smtClean="0"/>
              <a:t>(</a:t>
            </a:r>
            <a:r>
              <a:rPr lang="ru-RU" sz="3600" dirty="0" smtClean="0"/>
              <a:t>полное окисление)</a:t>
            </a: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СН</a:t>
            </a:r>
            <a:r>
              <a:rPr lang="ru-RU" sz="4000" b="1" baseline="-25000" dirty="0" smtClean="0"/>
              <a:t>4</a:t>
            </a:r>
            <a:r>
              <a:rPr lang="ru-RU" sz="4000" b="1" dirty="0" smtClean="0"/>
              <a:t> +2О</a:t>
            </a:r>
            <a:r>
              <a:rPr lang="ru-RU" sz="4000" b="1" baseline="-25000" dirty="0" smtClean="0"/>
              <a:t>2</a:t>
            </a:r>
            <a:r>
              <a:rPr lang="ru-RU" sz="4000" b="1" dirty="0" smtClean="0"/>
              <a:t>        СО</a:t>
            </a:r>
            <a:r>
              <a:rPr lang="ru-RU" sz="4000" b="1" baseline="-25000" dirty="0" smtClean="0"/>
              <a:t>2</a:t>
            </a:r>
            <a:r>
              <a:rPr lang="ru-RU" sz="4000" b="1" dirty="0" smtClean="0"/>
              <a:t>+2Н</a:t>
            </a:r>
            <a:r>
              <a:rPr lang="ru-RU" sz="4000" b="1" baseline="-25000" dirty="0" smtClean="0"/>
              <a:t>2</a:t>
            </a:r>
            <a:r>
              <a:rPr lang="ru-RU" sz="4000" b="1" dirty="0" smtClean="0"/>
              <a:t>О</a:t>
            </a:r>
            <a:endParaRPr lang="en-US" sz="4000" b="1" dirty="0" smtClean="0"/>
          </a:p>
          <a:p>
            <a:pPr algn="ctr">
              <a:buNone/>
            </a:pPr>
            <a:r>
              <a:rPr lang="ru-RU" dirty="0" smtClean="0"/>
              <a:t>Горят </a:t>
            </a:r>
            <a:r>
              <a:rPr lang="ru-RU" dirty="0" err="1" smtClean="0"/>
              <a:t>алканы</a:t>
            </a:r>
            <a:r>
              <a:rPr lang="ru-RU" dirty="0" smtClean="0"/>
              <a:t> </a:t>
            </a:r>
            <a:r>
              <a:rPr lang="ru-RU" dirty="0" err="1" smtClean="0"/>
              <a:t>голубым</a:t>
            </a:r>
            <a:r>
              <a:rPr lang="ru-RU" dirty="0" smtClean="0"/>
              <a:t> </a:t>
            </a:r>
            <a:r>
              <a:rPr lang="ru-RU" dirty="0" err="1" smtClean="0"/>
              <a:t>некоптящим</a:t>
            </a:r>
            <a:r>
              <a:rPr lang="ru-RU" dirty="0" smtClean="0"/>
              <a:t> пламенем</a:t>
            </a:r>
          </a:p>
          <a:p>
            <a:pPr>
              <a:buNone/>
            </a:pPr>
            <a:r>
              <a:rPr lang="ru-RU" sz="3600" b="1" dirty="0" smtClean="0"/>
              <a:t>4.2 Неполное окисление</a:t>
            </a:r>
          </a:p>
          <a:p>
            <a:pPr>
              <a:buNone/>
            </a:pPr>
            <a:r>
              <a:rPr lang="ru-RU" sz="3600" dirty="0" smtClean="0"/>
              <a:t>При обычных условия </a:t>
            </a:r>
            <a:r>
              <a:rPr lang="ru-RU" sz="3600" dirty="0" err="1" smtClean="0"/>
              <a:t>алканы</a:t>
            </a:r>
            <a:r>
              <a:rPr lang="ru-RU" sz="3600" dirty="0" smtClean="0"/>
              <a:t> устойчивы к действию окислителей</a:t>
            </a: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4810" y="2714620"/>
            <a:ext cx="64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2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IV.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Реакции окисления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4.2. При каталитическом окислении </a:t>
            </a:r>
            <a:r>
              <a:rPr lang="ru-RU" dirty="0" smtClean="0"/>
              <a:t>и нагревании </a:t>
            </a:r>
            <a:r>
              <a:rPr lang="ru-RU" dirty="0" err="1" smtClean="0"/>
              <a:t>алканы</a:t>
            </a:r>
            <a:r>
              <a:rPr lang="ru-RU" dirty="0" smtClean="0"/>
              <a:t> окисляются до различных кислородсодержащих продуктов.</a:t>
            </a:r>
            <a:endParaRPr lang="ru-RU" dirty="0"/>
          </a:p>
        </p:txBody>
      </p:sp>
      <p:pic>
        <p:nvPicPr>
          <p:cNvPr id="5" name="Рисунок 4" descr="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8460000" cy="1454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3571876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                        Катализатор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      Бутан                                      Уксусная кислота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В промышленности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Из нефти и природного газа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Крекинг нефти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571744"/>
            <a:ext cx="8358246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Газообразные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алканы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получают из природного и попутного нефтяных газов;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Жидкие и твердые – из нефти.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72008"/>
            <a:ext cx="5857916" cy="140176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промышленности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Гидрир</a:t>
            </a:r>
            <a:r>
              <a:rPr lang="ru-RU" b="1" dirty="0" smtClean="0"/>
              <a:t>ование </a:t>
            </a:r>
            <a:r>
              <a:rPr lang="ru-RU" b="1" dirty="0" err="1" smtClean="0"/>
              <a:t>алкенов</a:t>
            </a:r>
            <a:r>
              <a:rPr lang="ru-RU" b="1" dirty="0" smtClean="0"/>
              <a:t>, </a:t>
            </a:r>
            <a:r>
              <a:rPr lang="ru-RU" b="1" dirty="0" err="1" smtClean="0"/>
              <a:t>алкинов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Синтез на основе </a:t>
            </a:r>
            <a:r>
              <a:rPr lang="ru-RU" b="1" dirty="0" err="1" smtClean="0"/>
              <a:t>синтез-газа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7786742" cy="157163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9" b="7894"/>
          <a:stretch>
            <a:fillRect/>
          </a:stretch>
        </p:blipFill>
        <p:spPr bwMode="auto">
          <a:xfrm>
            <a:off x="857224" y="4857760"/>
            <a:ext cx="7419975" cy="1857388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55468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лаборатории</a:t>
            </a:r>
          </a:p>
          <a:p>
            <a:pPr marL="361950" indent="-361950">
              <a:buFont typeface="Wingdings" pitchFamily="2" charset="2"/>
              <a:buChar char="Ø"/>
              <a:tabLst>
                <a:tab pos="1346200" algn="l"/>
              </a:tabLst>
            </a:pPr>
            <a:r>
              <a:rPr lang="ru-RU" b="1" dirty="0" smtClean="0"/>
              <a:t>Реакция </a:t>
            </a:r>
            <a:r>
              <a:rPr lang="ru-RU" b="1" dirty="0" err="1" smtClean="0"/>
              <a:t>Вюрца</a:t>
            </a:r>
            <a:r>
              <a:rPr lang="ru-RU" b="1" dirty="0" smtClean="0"/>
              <a:t>- </a:t>
            </a:r>
            <a:r>
              <a:rPr lang="ru-RU" dirty="0" smtClean="0"/>
              <a:t>взаимодействие                   </a:t>
            </a:r>
            <a:r>
              <a:rPr lang="ru-RU" dirty="0" err="1" smtClean="0"/>
              <a:t>галогеналканов</a:t>
            </a:r>
            <a:r>
              <a:rPr lang="ru-RU" dirty="0" smtClean="0"/>
              <a:t> с натрием, </a:t>
            </a:r>
            <a:r>
              <a:rPr lang="ru-RU" dirty="0" err="1" smtClean="0"/>
              <a:t>происхо</a:t>
            </a:r>
            <a:r>
              <a:rPr lang="ru-RU" dirty="0" smtClean="0"/>
              <a:t>-                      </a:t>
            </a:r>
            <a:r>
              <a:rPr lang="ru-RU" dirty="0" err="1" smtClean="0"/>
              <a:t>дит</a:t>
            </a:r>
            <a:r>
              <a:rPr lang="ru-RU" dirty="0" smtClean="0"/>
              <a:t> удвоение углеводородной                           цепи.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14422"/>
            <a:ext cx="1847259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857760"/>
            <a:ext cx="6924675" cy="8286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58" y="5857892"/>
            <a:ext cx="8501122" cy="83099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реакцию вступают различные </a:t>
            </a:r>
            <a:r>
              <a:rPr lang="ru-RU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галогеналканы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образуется смесь </a:t>
            </a:r>
            <a:r>
              <a:rPr lang="ru-RU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алканов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286124"/>
            <a:ext cx="4857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05461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лаборатории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</a:t>
            </a:r>
            <a:r>
              <a:rPr lang="ru-RU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карбокси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лирование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солей                   карбоновых кислот (Реакция Дюма</a:t>
            </a:r>
            <a:r>
              <a:rPr lang="ru-RU" sz="3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сплавление солей карбоновых кислот со щелочью.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04"/>
            <a:ext cx="1770732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0"/>
            <a:ext cx="6000750" cy="838200"/>
          </a:xfrm>
          <a:prstGeom prst="round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b="12162"/>
          <a:stretch>
            <a:fillRect/>
          </a:stretch>
        </p:blipFill>
        <p:spPr bwMode="auto">
          <a:xfrm>
            <a:off x="1357289" y="4500570"/>
            <a:ext cx="6611399" cy="1008000"/>
          </a:xfrm>
          <a:prstGeom prst="round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4545"/>
          <a:stretch>
            <a:fillRect/>
          </a:stretch>
        </p:blipFill>
        <p:spPr bwMode="auto">
          <a:xfrm>
            <a:off x="1142975" y="5643578"/>
            <a:ext cx="7268178" cy="1044000"/>
          </a:xfrm>
          <a:prstGeom prst="round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500438"/>
            <a:ext cx="8643998" cy="13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643998" cy="51974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лаборатории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Гидро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лиз</a:t>
            </a:r>
            <a:r>
              <a:rPr lang="ru-RU" b="1" dirty="0" smtClean="0"/>
              <a:t> карбидов металлов- реакция обменного разложения водой</a:t>
            </a:r>
          </a:p>
          <a:p>
            <a:pPr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Элект</a:t>
            </a:r>
            <a:r>
              <a:rPr lang="ru-RU" b="1" dirty="0" smtClean="0"/>
              <a:t>ро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лиз</a:t>
            </a:r>
            <a:r>
              <a:rPr lang="ru-RU" b="1" dirty="0" smtClean="0"/>
              <a:t> солей карбоновых кислот(синтез </a:t>
            </a:r>
            <a:r>
              <a:rPr lang="ru-RU" b="1" dirty="0" err="1" smtClean="0"/>
              <a:t>Кольбе</a:t>
            </a:r>
            <a:r>
              <a:rPr lang="ru-RU" b="1" dirty="0" smtClean="0"/>
              <a:t>)-разложение солей под воздействием электрического тока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571745"/>
            <a:ext cx="7143800" cy="86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</a:t>
            </a:r>
            <a:r>
              <a:rPr lang="ru-RU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  <a:r>
              <a:rPr lang="ru-RU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+ 12H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 → 4Al(OH)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+ 3CH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↑</a:t>
            </a:r>
          </a:p>
          <a:p>
            <a:pPr>
              <a:defRPr/>
            </a:pPr>
            <a:r>
              <a:rPr lang="ru-RU" dirty="0"/>
              <a:t>  карбид </a:t>
            </a:r>
            <a:r>
              <a:rPr lang="ru-RU" dirty="0" smtClean="0"/>
              <a:t>алюминия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635"/>
            <a:ext cx="6072391" cy="756000"/>
          </a:xfrm>
          <a:prstGeom prst="round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29330"/>
            <a:ext cx="6267203" cy="792000"/>
          </a:xfrm>
          <a:prstGeom prst="round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000504"/>
            <a:ext cx="1692000" cy="2258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8215370" cy="4525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Базовый уровень</a:t>
            </a:r>
          </a:p>
          <a:p>
            <a:r>
              <a:rPr lang="ru-RU" dirty="0" smtClean="0"/>
              <a:t>Кузнецова §9,10 СЗ: упр.1</a:t>
            </a:r>
          </a:p>
          <a:p>
            <a:r>
              <a:rPr lang="ru-RU" dirty="0" smtClean="0"/>
              <a:t>Повторить материал; СЗ упр.2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Не так давно случилась на Кольском полуострове небывалая история.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4282" y="1571612"/>
            <a:ext cx="8781752" cy="5262979"/>
          </a:xfrm>
        </p:spPr>
        <p:txBody>
          <a:bodyPr wrap="square">
            <a:spAutoFit/>
          </a:bodyPr>
          <a:lstStyle/>
          <a:p>
            <a:pPr marL="288000">
              <a:buNone/>
            </a:pPr>
            <a:r>
              <a:rPr lang="ru-RU" sz="2800" i="1" dirty="0" smtClean="0"/>
              <a:t>      Горный </a:t>
            </a:r>
            <a:r>
              <a:rPr lang="ru-RU" sz="2800" i="1" dirty="0"/>
              <a:t>инженер, работавший в апатитовом руднике близ города Кировска, услышал какой-то странный свист и шум, идущий из-под земли. </a:t>
            </a:r>
            <a:r>
              <a:rPr lang="ru-RU" sz="2800" i="1" dirty="0" smtClean="0"/>
              <a:t>    Кто-то </a:t>
            </a:r>
            <a:r>
              <a:rPr lang="ru-RU" sz="2800" i="1" dirty="0"/>
              <a:t>из рабочих неосторожно предложил: «Попробуем – подожжем?..» И попробовали... Вспыхнувшая спичка вызвала взрыв. </a:t>
            </a:r>
            <a:r>
              <a:rPr lang="ru-RU" sz="2800" i="1" dirty="0" smtClean="0"/>
              <a:t>К счастью</a:t>
            </a:r>
            <a:r>
              <a:rPr lang="ru-RU" sz="2800" i="1" dirty="0"/>
              <a:t>, </a:t>
            </a:r>
            <a:r>
              <a:rPr lang="ru-RU" sz="2800" i="1" dirty="0" smtClean="0"/>
              <a:t> инженер </a:t>
            </a:r>
            <a:r>
              <a:rPr lang="ru-RU" sz="2800" i="1" dirty="0"/>
              <a:t>и рабочие отделались только ожогами. Позднее выбросы газа повторились. </a:t>
            </a:r>
            <a:r>
              <a:rPr lang="ru-RU" sz="2800" i="1" dirty="0" smtClean="0"/>
              <a:t> Химики </a:t>
            </a:r>
            <a:r>
              <a:rPr lang="ru-RU" sz="2800" i="1" dirty="0"/>
              <a:t>определили, что в состав газа входит 75 % углерода и 25 % </a:t>
            </a:r>
            <a:r>
              <a:rPr lang="ru-RU" sz="2800" i="1" dirty="0" smtClean="0"/>
              <a:t>водорода, </a:t>
            </a:r>
            <a:r>
              <a:rPr lang="ru-RU" sz="2800" i="1" dirty="0"/>
              <a:t>относительная плотность газа по воздуху равна 0,55. Что за газ чуть не унес жизни людей</a:t>
            </a:r>
            <a:r>
              <a:rPr lang="ru-RU" sz="2800" i="1" dirty="0" smtClean="0"/>
              <a:t>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57818" y="292893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180000" lvl="1">
              <a:buNone/>
            </a:pPr>
            <a:r>
              <a:rPr lang="ru-RU" sz="4800" b="1" dirty="0" smtClean="0"/>
              <a:t>  Дано:</a:t>
            </a:r>
          </a:p>
          <a:p>
            <a:pPr marL="180000" lvl="1">
              <a:buNone/>
            </a:pPr>
            <a:r>
              <a:rPr lang="ru-RU" sz="4800" b="1" dirty="0" smtClean="0"/>
              <a:t> </a:t>
            </a:r>
            <a:r>
              <a:rPr lang="el-GR" sz="4400" b="1" dirty="0" smtClean="0"/>
              <a:t>ω</a:t>
            </a:r>
            <a:r>
              <a:rPr lang="ru-RU" sz="4400" b="1" dirty="0" smtClean="0"/>
              <a:t>(Н)=25%</a:t>
            </a:r>
          </a:p>
          <a:p>
            <a:pPr marL="180000" lvl="1">
              <a:buNone/>
            </a:pPr>
            <a:r>
              <a:rPr lang="ru-RU" sz="4400" b="1" dirty="0" smtClean="0"/>
              <a:t> </a:t>
            </a:r>
            <a:r>
              <a:rPr lang="ru-RU" sz="4400" b="1" dirty="0" err="1" smtClean="0"/>
              <a:t>ω</a:t>
            </a:r>
            <a:r>
              <a:rPr lang="ru-RU" sz="4400" b="1" dirty="0" smtClean="0"/>
              <a:t>(С)=75%</a:t>
            </a:r>
          </a:p>
          <a:p>
            <a:pPr marL="180000" lvl="1">
              <a:buNone/>
            </a:pPr>
            <a:r>
              <a:rPr lang="ru-RU" sz="4400" b="1" normalizeH="1" dirty="0" err="1" smtClean="0"/>
              <a:t>ᴅ</a:t>
            </a:r>
            <a:r>
              <a:rPr lang="ru-RU" sz="4400" b="1" baseline="-25000" dirty="0" err="1" smtClean="0"/>
              <a:t>возд</a:t>
            </a:r>
            <a:r>
              <a:rPr lang="ru-RU" sz="4400" b="1" dirty="0" err="1" smtClean="0"/>
              <a:t>=0,55</a:t>
            </a:r>
            <a:endParaRPr lang="ru-RU" sz="4400" b="1" dirty="0" smtClean="0"/>
          </a:p>
          <a:p>
            <a:pPr marL="180000" lvl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800" b="1" baseline="30000" dirty="0" smtClean="0"/>
              <a:t>    -------------</a:t>
            </a:r>
          </a:p>
          <a:p>
            <a:pPr marL="180000" lvl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800" b="1" dirty="0" smtClean="0">
                <a:ea typeface="Cambria Math"/>
              </a:rPr>
              <a:t>  </a:t>
            </a:r>
            <a:r>
              <a:rPr lang="ru-RU" sz="4800" b="1" dirty="0" err="1" smtClean="0">
                <a:ea typeface="Cambria Math"/>
              </a:rPr>
              <a:t>С</a:t>
            </a:r>
            <a:r>
              <a:rPr lang="ru-RU" sz="4800" b="1" baseline="-25000" dirty="0" err="1" smtClean="0">
                <a:ea typeface="Cambria Math"/>
              </a:rPr>
              <a:t>х</a:t>
            </a:r>
            <a:r>
              <a:rPr lang="ru-RU" sz="4800" b="1" dirty="0" err="1" smtClean="0">
                <a:ea typeface="Cambria Math"/>
              </a:rPr>
              <a:t>Н</a:t>
            </a:r>
            <a:r>
              <a:rPr lang="en-US" sz="4800" b="1" baseline="-25000" dirty="0" smtClean="0">
                <a:ea typeface="Cambria Math"/>
              </a:rPr>
              <a:t>y</a:t>
            </a:r>
            <a:r>
              <a:rPr lang="ru-RU" sz="4800" b="1" dirty="0" smtClean="0">
                <a:ea typeface="Cambria Math"/>
              </a:rPr>
              <a:t>-?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Т.е молекулярную формулу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143240" y="285728"/>
            <a:ext cx="5643602" cy="46688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  Решение: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608117" y="3035297"/>
            <a:ext cx="278608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857496"/>
            <a:ext cx="3265290" cy="928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42976" y="5857892"/>
            <a:ext cx="6754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n(C)</a:t>
            </a:r>
            <a:r>
              <a:rPr lang="ru-RU" sz="3200" b="1" dirty="0" smtClean="0"/>
              <a:t>:</a:t>
            </a:r>
            <a:r>
              <a:rPr lang="en-US" sz="3200" b="1" dirty="0" smtClean="0"/>
              <a:t>n</a:t>
            </a:r>
            <a:r>
              <a:rPr lang="ru-RU" sz="3200" b="1" dirty="0" smtClean="0"/>
              <a:t>(Н)=1:4  =›   формула СН</a:t>
            </a:r>
            <a:r>
              <a:rPr lang="ru-RU" sz="3200" b="1" baseline="-25000" dirty="0" smtClean="0"/>
              <a:t>4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              Ответ: горючий газ метан СН</a:t>
            </a:r>
            <a:r>
              <a:rPr lang="ru-RU" sz="3200" b="1" baseline="-25000" dirty="0" smtClean="0"/>
              <a:t>4</a:t>
            </a:r>
            <a:endParaRPr lang="ru-RU" sz="32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714356"/>
            <a:ext cx="3371850" cy="885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571612"/>
            <a:ext cx="2676525" cy="44767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000240"/>
            <a:ext cx="5586442" cy="9239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857628"/>
            <a:ext cx="2724150" cy="885825"/>
          </a:xfrm>
          <a:prstGeom prst="rect">
            <a:avLst/>
          </a:prstGeom>
          <a:noFill/>
        </p:spPr>
      </p:pic>
      <p:sp>
        <p:nvSpPr>
          <p:cNvPr id="28" name="Выгнутая вправо стрелка 27"/>
          <p:cNvSpPr/>
          <p:nvPr/>
        </p:nvSpPr>
        <p:spPr>
          <a:xfrm>
            <a:off x="7358082" y="3143248"/>
            <a:ext cx="571504" cy="1143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000636"/>
            <a:ext cx="3067050" cy="8096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000636"/>
            <a:ext cx="3114675" cy="809625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Применение метана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Метан входит в состав природного газа (от 75-98%), попутных нефтяных газов (до 57%).</a:t>
            </a:r>
          </a:p>
          <a:p>
            <a:pPr>
              <a:buNone/>
            </a:pPr>
            <a:r>
              <a:rPr lang="ru-RU" dirty="0" smtClean="0"/>
              <a:t>   Используют метан и                                                             его гомологи                                                             как топливо.</a:t>
            </a:r>
            <a:endParaRPr lang="ru-RU" dirty="0"/>
          </a:p>
        </p:txBody>
      </p:sp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2" cstate="print"/>
          <a:srcRect t="3125"/>
          <a:stretch>
            <a:fillRect/>
          </a:stretch>
        </p:blipFill>
        <p:spPr>
          <a:xfrm>
            <a:off x="3500430" y="2643182"/>
            <a:ext cx="5256000" cy="4071942"/>
          </a:xfrm>
          <a:prstGeom prst="rect">
            <a:avLst/>
          </a:prstGeom>
        </p:spPr>
      </p:pic>
      <p:pic>
        <p:nvPicPr>
          <p:cNvPr id="6" name="Рисунок 5" descr="img36.jpg"/>
          <p:cNvPicPr>
            <a:picLocks noChangeAspect="1"/>
          </p:cNvPicPr>
          <p:nvPr/>
        </p:nvPicPr>
        <p:blipFill>
          <a:blip r:embed="rId3" cstate="print"/>
          <a:srcRect l="982" t="15718" r="4710" b="13551"/>
          <a:stretch>
            <a:fillRect/>
          </a:stretch>
        </p:blipFill>
        <p:spPr>
          <a:xfrm>
            <a:off x="714348" y="2143116"/>
            <a:ext cx="8143932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прпорплл</a:t>
            </a:r>
            <a:endParaRPr lang="ru-RU" dirty="0"/>
          </a:p>
        </p:txBody>
      </p:sp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428596" y="928670"/>
            <a:ext cx="8280000" cy="5744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Метан-источник получения множества веществ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Метан- представитель класса органических соединений АЛКАНЫ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Представители </a:t>
            </a:r>
            <a:r>
              <a:rPr lang="ru-RU" sz="2800" dirty="0" err="1" smtClean="0"/>
              <a:t>алканов</a:t>
            </a:r>
            <a:r>
              <a:rPr lang="ru-RU" sz="2800" dirty="0" smtClean="0"/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88"/>
            <a:ext cx="842968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Алканы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(предельные, насыщенные углеводороды, парафины)-ациклические углеводороды (с открытой углеродной цепью), в молекулах которых все химические связи –одинарные.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286124"/>
            <a:ext cx="7643866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Общая формула предельных углеводородов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</a:rPr>
              <a:t>2n+2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667212"/>
            <a:ext cx="2928958" cy="2190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0" rtlCol="0" anchor="ctr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метан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-этан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-пропан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-бутан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-пентан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4667212"/>
            <a:ext cx="2928958" cy="2190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0" rtlCol="0" anchor="ctr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гексан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16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-гептан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-октан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-нонан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b="1" baseline="-25000" dirty="0" smtClean="0">
                <a:solidFill>
                  <a:schemeClr val="accent2">
                    <a:lumMod val="50000"/>
                  </a:schemeClr>
                </a:solidFill>
              </a:rPr>
              <a:t>22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-декан</a:t>
            </a:r>
          </a:p>
        </p:txBody>
      </p:sp>
      <p:sp>
        <p:nvSpPr>
          <p:cNvPr id="10" name="Половина рамки 9"/>
          <p:cNvSpPr/>
          <p:nvPr/>
        </p:nvSpPr>
        <p:spPr>
          <a:xfrm rot="2752033">
            <a:off x="7632019" y="845418"/>
            <a:ext cx="288000" cy="288000"/>
          </a:xfrm>
          <a:prstGeom prst="halfFrame">
            <a:avLst>
              <a:gd name="adj1" fmla="val 13841"/>
              <a:gd name="adj2" fmla="val 14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2752033">
            <a:off x="2917111" y="4703069"/>
            <a:ext cx="288000" cy="288000"/>
          </a:xfrm>
          <a:prstGeom prst="halfFrame">
            <a:avLst>
              <a:gd name="adj1" fmla="val 13841"/>
              <a:gd name="adj2" fmla="val 14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2752033">
            <a:off x="2774235" y="5131697"/>
            <a:ext cx="288000" cy="288000"/>
          </a:xfrm>
          <a:prstGeom prst="halfFrame">
            <a:avLst>
              <a:gd name="adj1" fmla="val 13841"/>
              <a:gd name="adj2" fmla="val 14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2285984" y="6429396"/>
            <a:ext cx="714380" cy="214314"/>
          </a:xfrm>
          <a:prstGeom prst="blockArc">
            <a:avLst>
              <a:gd name="adj1" fmla="val 1094547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6143636" y="4714884"/>
            <a:ext cx="571504" cy="214314"/>
          </a:xfrm>
          <a:prstGeom prst="blockArc">
            <a:avLst>
              <a:gd name="adj1" fmla="val 1094547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6072198" y="5143512"/>
            <a:ext cx="571504" cy="214314"/>
          </a:xfrm>
          <a:prstGeom prst="blockArc">
            <a:avLst>
              <a:gd name="adj1" fmla="val 1094547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6143636" y="5572140"/>
            <a:ext cx="428628" cy="214314"/>
          </a:xfrm>
          <a:prstGeom prst="blockArc">
            <a:avLst>
              <a:gd name="adj1" fmla="val 10945471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643446"/>
            <a:ext cx="285720" cy="2214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гомологи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5338" y="2980015"/>
            <a:ext cx="285752" cy="38779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tIns="0" bIns="0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Гомологический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43966" y="3718679"/>
            <a:ext cx="28572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Ряд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алканов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Задание:</a:t>
            </a:r>
          </a:p>
          <a:p>
            <a:pPr marL="514350" indent="-514350" algn="ctr">
              <a:buNone/>
            </a:pPr>
            <a:r>
              <a:rPr lang="ru-RU" dirty="0" smtClean="0"/>
              <a:t>    Составьте сокращенные структурные формулы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бутана и 2 его гомологов.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2-хлор-3-метилпентана и 2 его гомолога</a:t>
            </a:r>
          </a:p>
          <a:p>
            <a:pPr marL="514350" indent="-51435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71480"/>
            <a:ext cx="807249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Гомологи – вещества, сходные по строению и свойствам, но различающиеся на гомологическую разницу -СН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71612"/>
            <a:ext cx="8072494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Гомологический ряд – </a:t>
            </a:r>
            <a:r>
              <a:rPr lang="ru-RU" sz="2400" b="1" dirty="0" err="1" smtClean="0">
                <a:solidFill>
                  <a:srgbClr val="C00000"/>
                </a:solidFill>
              </a:rPr>
              <a:t>ряд</a:t>
            </a:r>
            <a:r>
              <a:rPr lang="ru-RU" sz="2400" b="1" dirty="0" smtClean="0">
                <a:solidFill>
                  <a:srgbClr val="C00000"/>
                </a:solidFill>
              </a:rPr>
              <a:t> веществ, расположенных по возрастанию их относительной молекулярной массы, сходные по строению и свойствам, но различающиеся на гомологическую разницу -СН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1635</Words>
  <Application>Microsoft Office PowerPoint</Application>
  <PresentationFormat>Экран (4:3)</PresentationFormat>
  <Paragraphs>281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Условные обозначения:</vt:lpstr>
      <vt:lpstr>Предельные углеводороды Алканы</vt:lpstr>
      <vt:lpstr>Цель  урока-презентации:   формирование представления о предельных углеводородах как классе органических соединений. </vt:lpstr>
      <vt:lpstr>Не так давно случилась на Кольском полуострове небывалая история.</vt:lpstr>
      <vt:lpstr>Слайд 5</vt:lpstr>
      <vt:lpstr>Применение метана </vt:lpstr>
      <vt:lpstr>Метан-источник получения множества веществ</vt:lpstr>
      <vt:lpstr>Метан- представитель класса органических соединений АЛКАНЫ</vt:lpstr>
      <vt:lpstr>Слайд 9</vt:lpstr>
      <vt:lpstr>Слайд 10</vt:lpstr>
      <vt:lpstr>Слайд 11</vt:lpstr>
      <vt:lpstr>Назовите алкан</vt:lpstr>
      <vt:lpstr>Тест: Название алкана</vt:lpstr>
      <vt:lpstr>Строение алканов</vt:lpstr>
      <vt:lpstr>Физические свойства алканов</vt:lpstr>
      <vt:lpstr>Химические свойства алканов</vt:lpstr>
      <vt:lpstr>I. Реакции замещения</vt:lpstr>
      <vt:lpstr>Реакции замещения</vt:lpstr>
      <vt:lpstr>Реакции замещения</vt:lpstr>
      <vt:lpstr>Реакции замещения</vt:lpstr>
      <vt:lpstr>Реакции свободнорадикального замещения</vt:lpstr>
      <vt:lpstr>Слайд 22</vt:lpstr>
      <vt:lpstr>I. Реакции замещения</vt:lpstr>
      <vt:lpstr>II. Реакции отщепления</vt:lpstr>
      <vt:lpstr>II. Реакции отщепления</vt:lpstr>
      <vt:lpstr>Слайд 26</vt:lpstr>
      <vt:lpstr>II. Реакции отщепления</vt:lpstr>
      <vt:lpstr>II. Реакции отщепления</vt:lpstr>
      <vt:lpstr>III. Реакции изомеризации</vt:lpstr>
      <vt:lpstr>IV. Реакции окисления</vt:lpstr>
      <vt:lpstr>IV. Реакции окисления</vt:lpstr>
      <vt:lpstr>Получение алканов</vt:lpstr>
      <vt:lpstr>Получение алканов</vt:lpstr>
      <vt:lpstr>Получение алканов</vt:lpstr>
      <vt:lpstr>Получение алканов</vt:lpstr>
      <vt:lpstr>Получение алканов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2017-08-07T12:07:14Z</dcterms:created>
  <dcterms:modified xsi:type="dcterms:W3CDTF">2019-10-20T15:48:39Z</dcterms:modified>
</cp:coreProperties>
</file>