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61" r:id="rId3"/>
    <p:sldId id="257" r:id="rId4"/>
    <p:sldId id="258" r:id="rId5"/>
    <p:sldId id="260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9DF970-CF97-40DC-BF4B-8054D60B349C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2E00D-F445-49FC-A3D8-93CC63344E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18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2E00D-F445-49FC-A3D8-93CC63344EF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176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149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97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39589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8862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5792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281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63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183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81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54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65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884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811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2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82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01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1835E-8425-4E5A-B2FB-AFF7A1ADA82F}" type="datetimeFigureOut">
              <a:rPr lang="ru-RU" smtClean="0"/>
              <a:t>15.02.2025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B63A12F-F3A9-4A00-A916-4138E9ADEF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540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1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1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7229" y="1050876"/>
            <a:ext cx="103722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ctr"/>
            <a:endParaRPr lang="en-US" sz="7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Нормальный вес человека</a:t>
            </a:r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21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27"/>
    </mc:Choice>
    <mc:Fallback>
      <p:transition spd="slow" advTm="392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59475" y="573206"/>
            <a:ext cx="52730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расходует свою энергию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60110" y="1101031"/>
            <a:ext cx="22717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 часов  спит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7075" y="1685922"/>
            <a:ext cx="2000250" cy="174307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850" y="1685923"/>
            <a:ext cx="2105025" cy="1743075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75" y="1685924"/>
            <a:ext cx="1981200" cy="174307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44511" y="3495273"/>
            <a:ext cx="2902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  часов  работает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618" y="4300536"/>
            <a:ext cx="2047875" cy="174307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078" y="4300536"/>
            <a:ext cx="2057400" cy="174307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7299" y="4300536"/>
            <a:ext cx="19812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696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769"/>
    </mc:Choice>
    <mc:Fallback>
      <p:transition spd="slow" advTm="376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43952" y="641445"/>
            <a:ext cx="4423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 час  принимает  пищу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835" y="1650470"/>
            <a:ext cx="2047875" cy="174307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5772" y="1640945"/>
            <a:ext cx="1962150" cy="17526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522" y="1640945"/>
            <a:ext cx="2000250" cy="17430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61001" y="3612862"/>
            <a:ext cx="9589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 часа  принимает  душ , занимается  спортом  и  т. д.</a:t>
            </a:r>
          </a:p>
        </p:txBody>
      </p:sp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285" y="4426479"/>
            <a:ext cx="2047875" cy="1590675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9310" y="4416954"/>
            <a:ext cx="2000250" cy="160020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160" y="4416954"/>
            <a:ext cx="196215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20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72"/>
    </mc:Choice>
    <mc:Fallback>
      <p:transition spd="slow" advTm="3872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3102816" y="641445"/>
            <a:ext cx="5604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часа  готовится  к  урокам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7282" y="1399321"/>
            <a:ext cx="2057400" cy="1743075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18" y="1389796"/>
            <a:ext cx="1962150" cy="17526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68" y="1399321"/>
            <a:ext cx="2038350" cy="17430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4648" y="3438327"/>
            <a:ext cx="103807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часа  отдыхает ( смотрит  телевизор , слушает  музыку )</a:t>
            </a:r>
          </a:p>
        </p:txBody>
      </p:sp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4218" y="4324350"/>
            <a:ext cx="2057400" cy="1733550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532" y="4314825"/>
            <a:ext cx="1962150" cy="1743075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868" y="4314825"/>
            <a:ext cx="203835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328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69"/>
    </mc:Choice>
    <mc:Fallback>
      <p:transition spd="slow" advTm="406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7105" y="204715"/>
            <a:ext cx="9823715" cy="6494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расходует свою энергию следующим образом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70·7·4 000=1 960 000Дж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70·8·16 000=8 960 000Дж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 пищу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70·1·6 000=420 000Дж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Занимается спортом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70·2·16 000=2 240 000Дж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подготовке к уроку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70·3·6 000=1 260 000Дж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отдыхе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70·3·4 000=840 000Дж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02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214"/>
    </mc:Choice>
    <mc:Fallback>
      <p:transition spd="slow" advTm="421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14901" y="122830"/>
            <a:ext cx="825689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 поддержания  здоровья  человеку  необходимы  различные  витамины  в  следующих  количествах:</a:t>
            </a:r>
          </a:p>
          <a:p>
            <a:pPr lvl="0"/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70  мг  С – аскорбиновая  кислота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 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мг  Р – рутин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1,5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  мг   В</a:t>
            </a:r>
            <a:r>
              <a:rPr lang="ru-RU"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тиамин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2,5  мг  В</a:t>
            </a:r>
            <a:r>
              <a:rPr lang="ru-RU"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рибофлавин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25  мг  РР – никотиновая  кислота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3  мг  В</a:t>
            </a:r>
            <a:r>
              <a:rPr lang="ru-RU"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пиродоксин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0,002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0,005  мг  В</a:t>
            </a:r>
            <a:r>
              <a:rPr lang="ru-RU" sz="3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кобаламин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0,15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0.3  мг  -  биотин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1,5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2,5  мг  А –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ретинол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400 мг 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кальциферол ;</a:t>
            </a:r>
          </a:p>
          <a:p>
            <a:pPr lvl="0"/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0,2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0,3 мг  К –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викасоль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и  т . д.   </a:t>
            </a:r>
          </a:p>
        </p:txBody>
      </p:sp>
    </p:spTree>
    <p:extLst>
      <p:ext uri="{BB962C8B-B14F-4D97-AF65-F5344CB8AC3E}">
        <p14:creationId xmlns:p14="http://schemas.microsoft.com/office/powerpoint/2010/main" val="368738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92"/>
    </mc:Choice>
    <mc:Fallback>
      <p:transition spd="slow" advTm="3892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9474" y="1756236"/>
            <a:ext cx="69846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</a:t>
            </a:r>
          </a:p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Нормального веса</a:t>
            </a:r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79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26"/>
    </mc:Choice>
    <mc:Fallback>
      <p:transition spd="slow" advTm="3926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069" y="1409650"/>
            <a:ext cx="3699018" cy="441533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65" y="1409650"/>
            <a:ext cx="3398363" cy="4415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928" y="1409649"/>
            <a:ext cx="2975141" cy="4415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79427" y="450375"/>
            <a:ext cx="62690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Измеряется рост человека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041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23"/>
    </mc:Choice>
    <mc:Fallback>
      <p:transition spd="slow" advTm="392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03" y="1728716"/>
            <a:ext cx="2542402" cy="34797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881" y="1514901"/>
            <a:ext cx="9043324" cy="390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516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68"/>
    </mc:Choice>
    <mc:Fallback>
      <p:transition spd="slow" advTm="3968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1629937" y="2085265"/>
                <a:ext cx="8442110" cy="20575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000" i="1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ru-RU" sz="4000" i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ru-RU" sz="4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sz="40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ru-RU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−100 ,    155 ≤</m:t>
                              </m:r>
                              <m:r>
                                <a:rPr lang="ru-RU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 ≤165</m:t>
                              </m:r>
                            </m:e>
                            <m:e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ru-RU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−105 ,    166 ≤</m:t>
                              </m:r>
                              <m:r>
                                <a:rPr lang="ru-RU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 ≤175</m:t>
                              </m:r>
                            </m:e>
                            <m:e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r>
                                <a:rPr lang="ru-RU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−110 ,     </m:t>
                              </m:r>
                              <m:r>
                                <a:rPr lang="ru-RU" sz="4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ru-RU" sz="4000" i="0">
                                  <a:latin typeface="Cambria Math" panose="02040503050406030204" pitchFamily="18" charset="0"/>
                                </a:rPr>
                                <m:t> &gt;176        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29937" y="2085265"/>
                <a:ext cx="8442110" cy="205755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248566" y="805217"/>
            <a:ext cx="32048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формуле</a:t>
            </a: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93617" y="4714978"/>
            <a:ext cx="80784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Определяется нормальный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 человека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-рост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-нормальный вес человека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0962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18"/>
    </mc:Choice>
    <mc:Fallback>
      <p:transition spd="slow" advTm="4118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747" y="1060144"/>
            <a:ext cx="6558887" cy="54839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21591" y="106037"/>
            <a:ext cx="644920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определения степени ожирения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понятия индекс массы тела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759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06"/>
    </mc:Choice>
    <mc:Fallback>
      <p:transition spd="slow" advTm="4006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29029" y="335303"/>
            <a:ext cx="45097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13% калорийности рациона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компенсировано белками</a:t>
            </a:r>
          </a:p>
        </p:txBody>
      </p:sp>
      <p:pic>
        <p:nvPicPr>
          <p:cNvPr id="15" name="Рисунок 14" descr="C:\Users\user\Desktop\surat\Без названия (3)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23" y="1459767"/>
            <a:ext cx="2687548" cy="2008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user\Desktop\surat\Без названия (7)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539" y="1459767"/>
            <a:ext cx="2771557" cy="200831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7683688" y="595832"/>
            <a:ext cx="2318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33%-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жирами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 descr="C:\Users\user\Desktop\surat\Без названия (8).jpe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160" y="1559954"/>
            <a:ext cx="2609850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Рисунок 18" descr="C:\Users\user\Desktop\surat\Без названия (12).jpe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820" y="1459766"/>
            <a:ext cx="2648595" cy="194803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4434318" y="3748518"/>
            <a:ext cx="2947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54%-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углеводами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Рисунок 20" descr="C:\Users\user\Desktop\surat\Без названия (17).jpe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411" y="4495645"/>
            <a:ext cx="3135795" cy="2128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 descr="C:\Users\user\Desktop\surat\Без названия (22).jpe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206" y="4495643"/>
            <a:ext cx="2811440" cy="21282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359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29"/>
    </mc:Choice>
    <mc:Fallback>
      <p:transition spd="slow" advTm="412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38233" y="423081"/>
            <a:ext cx="72267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Колория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некоторых пищевых продуктов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25361" y="1017117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Хлеб- 9000 Дж\г</a:t>
            </a:r>
          </a:p>
        </p:txBody>
      </p:sp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361" y="1781617"/>
            <a:ext cx="2184872" cy="1956163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826" y="1781617"/>
            <a:ext cx="2383541" cy="1871094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33" y="1781617"/>
            <a:ext cx="2387128" cy="195774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43146" y="3848768"/>
            <a:ext cx="2626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Сахар- 17000 Дж\г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8233" y="4469084"/>
            <a:ext cx="2438193" cy="1905553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426" y="4469084"/>
            <a:ext cx="2350400" cy="1905553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826" y="4469084"/>
            <a:ext cx="2327309" cy="1905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61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62"/>
    </mc:Choice>
    <mc:Fallback>
      <p:transition spd="slow" advTm="3962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9194" y="467730"/>
            <a:ext cx="3439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Молоко-3000 Дж\г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82135" y="1328840"/>
            <a:ext cx="2533233" cy="191825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368" y="1340306"/>
            <a:ext cx="2298077" cy="19244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64023" y="484343"/>
            <a:ext cx="3135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Мясо- 7500 Дж\г</a:t>
            </a:r>
          </a:p>
        </p:txBody>
      </p:sp>
      <p:pic>
        <p:nvPicPr>
          <p:cNvPr id="8" name="Рисунок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956" y="1325767"/>
            <a:ext cx="2200210" cy="1924401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166" y="1305600"/>
            <a:ext cx="2265530" cy="19414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87252" y="3792166"/>
            <a:ext cx="40654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Картофель- 4000 Дж\г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555" y="4483917"/>
            <a:ext cx="2288489" cy="1990725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258" y="4412480"/>
            <a:ext cx="2301705" cy="199072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7655" y="4483917"/>
            <a:ext cx="2207448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28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99"/>
    </mc:Choice>
    <mc:Fallback>
      <p:transition spd="slow" advTm="4099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</TotalTime>
  <Words>281</Words>
  <Application>Microsoft Office PowerPoint</Application>
  <PresentationFormat>Широкоэкранный</PresentationFormat>
  <Paragraphs>55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Cambria Math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Aymyrat</dc:creator>
  <cp:lastModifiedBy>Aymyrat</cp:lastModifiedBy>
  <cp:revision>19</cp:revision>
  <dcterms:created xsi:type="dcterms:W3CDTF">2025-02-11T05:01:41Z</dcterms:created>
  <dcterms:modified xsi:type="dcterms:W3CDTF">2025-02-15T03:06:34Z</dcterms:modified>
</cp:coreProperties>
</file>